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32.svg" ContentType="image/svg+xml"/>
  <Override PartName="/ppt/media/image36.svg" ContentType="image/svg+xml"/>
  <Override PartName="/ppt/media/image38.svg" ContentType="image/svg+xml"/>
  <Override PartName="/ppt/media/image5.svg" ContentType="image/svg+xml"/>
  <Override PartName="/ppt/media/image5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40"/>
  </p:handoutMasterIdLst>
  <p:sldIdLst>
    <p:sldId id="257" r:id="rId4"/>
    <p:sldId id="258" r:id="rId6"/>
    <p:sldId id="259" r:id="rId7"/>
    <p:sldId id="285" r:id="rId8"/>
    <p:sldId id="335" r:id="rId9"/>
    <p:sldId id="336" r:id="rId10"/>
    <p:sldId id="263" r:id="rId11"/>
    <p:sldId id="337" r:id="rId12"/>
    <p:sldId id="339" r:id="rId13"/>
    <p:sldId id="338" r:id="rId14"/>
    <p:sldId id="340" r:id="rId15"/>
    <p:sldId id="341" r:id="rId16"/>
    <p:sldId id="342" r:id="rId17"/>
    <p:sldId id="267" r:id="rId18"/>
    <p:sldId id="264" r:id="rId19"/>
    <p:sldId id="343" r:id="rId20"/>
    <p:sldId id="344" r:id="rId21"/>
    <p:sldId id="345" r:id="rId22"/>
    <p:sldId id="346" r:id="rId23"/>
    <p:sldId id="271" r:id="rId24"/>
    <p:sldId id="347" r:id="rId25"/>
    <p:sldId id="348" r:id="rId26"/>
    <p:sldId id="349" r:id="rId27"/>
    <p:sldId id="350" r:id="rId28"/>
    <p:sldId id="351" r:id="rId29"/>
    <p:sldId id="352" r:id="rId30"/>
    <p:sldId id="353" r:id="rId31"/>
    <p:sldId id="354" r:id="rId32"/>
    <p:sldId id="356" r:id="rId33"/>
    <p:sldId id="276" r:id="rId34"/>
    <p:sldId id="277" r:id="rId35"/>
    <p:sldId id="278" r:id="rId36"/>
    <p:sldId id="275" r:id="rId37"/>
    <p:sldId id="355" r:id="rId38"/>
    <p:sldId id="284" r:id="rId39"/>
  </p:sldIdLst>
  <p:sldSz cx="12192000" cy="6858000"/>
  <p:notesSz cx="7103745" cy="10234295"/>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9" userDrawn="1">
          <p15:clr>
            <a:srgbClr val="A4A3A4"/>
          </p15:clr>
        </p15:guide>
        <p15:guide id="2" pos="38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49"/>
        <p:guide pos="3846"/>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tags" Target="tags/tag236.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9" name="任意多边形: 形状 18"/>
          <p:cNvSpPr/>
          <p:nvPr userDrawn="1">
            <p:custDataLst>
              <p:tags r:id="rId2"/>
            </p:custDataLst>
          </p:nvPr>
        </p:nvSpPr>
        <p:spPr>
          <a:xfrm>
            <a:off x="1" y="787400"/>
            <a:ext cx="11095355" cy="3505200"/>
          </a:xfrm>
          <a:custGeom>
            <a:avLst/>
            <a:gdLst>
              <a:gd name="connsiteX0" fmla="*/ 10131107 w 11095355"/>
              <a:gd name="connsiteY0" fmla="*/ 0 h 3505200"/>
              <a:gd name="connsiteX1" fmla="*/ 11095355 w 11095355"/>
              <a:gd name="connsiteY1" fmla="*/ 835025 h 3505200"/>
              <a:gd name="connsiteX2" fmla="*/ 11095355 w 11095355"/>
              <a:gd name="connsiteY2" fmla="*/ 3505200 h 3505200"/>
              <a:gd name="connsiteX3" fmla="*/ 0 w 11095355"/>
              <a:gd name="connsiteY3" fmla="*/ 180612 h 3505200"/>
              <a:gd name="connsiteX4" fmla="*/ 0 w 11095355"/>
              <a:gd name="connsiteY4" fmla="*/ 36392 h 3505200"/>
              <a:gd name="connsiteX0-1" fmla="*/ 0 w 11095355"/>
              <a:gd name="connsiteY0-2" fmla="*/ 180612 h 3505200"/>
              <a:gd name="connsiteX1-3" fmla="*/ 0 w 11095355"/>
              <a:gd name="connsiteY1-4" fmla="*/ 36392 h 3505200"/>
              <a:gd name="connsiteX2-5" fmla="*/ 10131107 w 11095355"/>
              <a:gd name="connsiteY2-6" fmla="*/ 0 h 3505200"/>
              <a:gd name="connsiteX3-7" fmla="*/ 11095355 w 11095355"/>
              <a:gd name="connsiteY3-8" fmla="*/ 835025 h 3505200"/>
              <a:gd name="connsiteX4-9" fmla="*/ 11095355 w 11095355"/>
              <a:gd name="connsiteY4-10" fmla="*/ 3505200 h 3505200"/>
              <a:gd name="connsiteX5" fmla="*/ 91440 w 11095355"/>
              <a:gd name="connsiteY5" fmla="*/ 272052 h 3505200"/>
              <a:gd name="connsiteX0-11" fmla="*/ 0 w 11095355"/>
              <a:gd name="connsiteY0-12" fmla="*/ 180612 h 3505200"/>
              <a:gd name="connsiteX1-13" fmla="*/ 0 w 11095355"/>
              <a:gd name="connsiteY1-14" fmla="*/ 36392 h 3505200"/>
              <a:gd name="connsiteX2-15" fmla="*/ 10131107 w 11095355"/>
              <a:gd name="connsiteY2-16" fmla="*/ 0 h 3505200"/>
              <a:gd name="connsiteX3-17" fmla="*/ 11095355 w 11095355"/>
              <a:gd name="connsiteY3-18" fmla="*/ 835025 h 3505200"/>
              <a:gd name="connsiteX4-19" fmla="*/ 11095355 w 11095355"/>
              <a:gd name="connsiteY4-20" fmla="*/ 3505200 h 3505200"/>
              <a:gd name="connsiteX0-21" fmla="*/ 0 w 11095355"/>
              <a:gd name="connsiteY0-22" fmla="*/ 36392 h 3505200"/>
              <a:gd name="connsiteX1-23" fmla="*/ 10131107 w 11095355"/>
              <a:gd name="connsiteY1-24" fmla="*/ 0 h 3505200"/>
              <a:gd name="connsiteX2-25" fmla="*/ 11095355 w 11095355"/>
              <a:gd name="connsiteY2-26" fmla="*/ 835025 h 3505200"/>
              <a:gd name="connsiteX3-27" fmla="*/ 11095355 w 11095355"/>
              <a:gd name="connsiteY3-28" fmla="*/ 3505200 h 3505200"/>
            </a:gdLst>
            <a:ahLst/>
            <a:cxnLst>
              <a:cxn ang="0">
                <a:pos x="connsiteX0-1" y="connsiteY0-2"/>
              </a:cxn>
              <a:cxn ang="0">
                <a:pos x="connsiteX1-3" y="connsiteY1-4"/>
              </a:cxn>
              <a:cxn ang="0">
                <a:pos x="connsiteX2-5" y="connsiteY2-6"/>
              </a:cxn>
              <a:cxn ang="0">
                <a:pos x="connsiteX3-7" y="connsiteY3-8"/>
              </a:cxn>
            </a:cxnLst>
            <a:rect l="l" t="t" r="r" b="b"/>
            <a:pathLst>
              <a:path w="11095355" h="3505200">
                <a:moveTo>
                  <a:pt x="0" y="36392"/>
                </a:moveTo>
                <a:lnTo>
                  <a:pt x="10131107" y="0"/>
                </a:lnTo>
                <a:cubicBezTo>
                  <a:pt x="10663460" y="0"/>
                  <a:pt x="11095355" y="374015"/>
                  <a:pt x="11095355" y="835025"/>
                </a:cubicBezTo>
                <a:lnTo>
                  <a:pt x="11095355" y="3505200"/>
                </a:lnTo>
              </a:path>
            </a:pathLst>
          </a:custGeom>
          <a:noFill/>
          <a:ln w="317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2" name="任意多边形: 形状 21"/>
          <p:cNvSpPr/>
          <p:nvPr userDrawn="1">
            <p:custDataLst>
              <p:tags r:id="rId3"/>
            </p:custDataLst>
          </p:nvPr>
        </p:nvSpPr>
        <p:spPr>
          <a:xfrm flipH="1" flipV="1">
            <a:off x="1096646" y="2565400"/>
            <a:ext cx="11095355" cy="3505200"/>
          </a:xfrm>
          <a:custGeom>
            <a:avLst/>
            <a:gdLst>
              <a:gd name="connsiteX0" fmla="*/ 11095355 w 11095355"/>
              <a:gd name="connsiteY0" fmla="*/ 3505200 h 3505200"/>
              <a:gd name="connsiteX1" fmla="*/ 0 w 11095355"/>
              <a:gd name="connsiteY1" fmla="*/ 180612 h 3505200"/>
              <a:gd name="connsiteX2" fmla="*/ 0 w 11095355"/>
              <a:gd name="connsiteY2" fmla="*/ 36392 h 3505200"/>
              <a:gd name="connsiteX3" fmla="*/ 10131107 w 11095355"/>
              <a:gd name="connsiteY3" fmla="*/ 0 h 3505200"/>
              <a:gd name="connsiteX4" fmla="*/ 11095355 w 11095355"/>
              <a:gd name="connsiteY4" fmla="*/ 835025 h 3505200"/>
              <a:gd name="connsiteX0-1" fmla="*/ 0 w 11095355"/>
              <a:gd name="connsiteY0-2" fmla="*/ 180612 h 3505200"/>
              <a:gd name="connsiteX1-3" fmla="*/ 0 w 11095355"/>
              <a:gd name="connsiteY1-4" fmla="*/ 36392 h 3505200"/>
              <a:gd name="connsiteX2-5" fmla="*/ 10131107 w 11095355"/>
              <a:gd name="connsiteY2-6" fmla="*/ 0 h 3505200"/>
              <a:gd name="connsiteX3-7" fmla="*/ 11095355 w 11095355"/>
              <a:gd name="connsiteY3-8" fmla="*/ 835025 h 3505200"/>
              <a:gd name="connsiteX4-9" fmla="*/ 11095355 w 11095355"/>
              <a:gd name="connsiteY4-10" fmla="*/ 3505200 h 3505200"/>
              <a:gd name="connsiteX5" fmla="*/ 91440 w 11095355"/>
              <a:gd name="connsiteY5" fmla="*/ 272052 h 3505200"/>
              <a:gd name="connsiteX0-11" fmla="*/ 0 w 11095355"/>
              <a:gd name="connsiteY0-12" fmla="*/ 180612 h 3505200"/>
              <a:gd name="connsiteX1-13" fmla="*/ 0 w 11095355"/>
              <a:gd name="connsiteY1-14" fmla="*/ 36392 h 3505200"/>
              <a:gd name="connsiteX2-15" fmla="*/ 10131107 w 11095355"/>
              <a:gd name="connsiteY2-16" fmla="*/ 0 h 3505200"/>
              <a:gd name="connsiteX3-17" fmla="*/ 11095355 w 11095355"/>
              <a:gd name="connsiteY3-18" fmla="*/ 835025 h 3505200"/>
              <a:gd name="connsiteX4-19" fmla="*/ 11095355 w 11095355"/>
              <a:gd name="connsiteY4-20" fmla="*/ 3505200 h 3505200"/>
              <a:gd name="connsiteX0-21" fmla="*/ 0 w 11095355"/>
              <a:gd name="connsiteY0-22" fmla="*/ 36392 h 3505200"/>
              <a:gd name="connsiteX1-23" fmla="*/ 10131107 w 11095355"/>
              <a:gd name="connsiteY1-24" fmla="*/ 0 h 3505200"/>
              <a:gd name="connsiteX2-25" fmla="*/ 11095355 w 11095355"/>
              <a:gd name="connsiteY2-26" fmla="*/ 835025 h 3505200"/>
              <a:gd name="connsiteX3-27" fmla="*/ 11095355 w 11095355"/>
              <a:gd name="connsiteY3-28" fmla="*/ 3505200 h 3505200"/>
            </a:gdLst>
            <a:ahLst/>
            <a:cxnLst>
              <a:cxn ang="0">
                <a:pos x="connsiteX0-1" y="connsiteY0-2"/>
              </a:cxn>
              <a:cxn ang="0">
                <a:pos x="connsiteX1-3" y="connsiteY1-4"/>
              </a:cxn>
              <a:cxn ang="0">
                <a:pos x="connsiteX2-5" y="connsiteY2-6"/>
              </a:cxn>
              <a:cxn ang="0">
                <a:pos x="connsiteX3-7" y="connsiteY3-8"/>
              </a:cxn>
            </a:cxnLst>
            <a:rect l="l" t="t" r="r" b="b"/>
            <a:pathLst>
              <a:path w="11095355" h="3505200">
                <a:moveTo>
                  <a:pt x="0" y="36392"/>
                </a:moveTo>
                <a:lnTo>
                  <a:pt x="10131107" y="0"/>
                </a:lnTo>
                <a:cubicBezTo>
                  <a:pt x="10663460" y="0"/>
                  <a:pt x="11095355" y="374015"/>
                  <a:pt x="11095355" y="835025"/>
                </a:cubicBezTo>
                <a:lnTo>
                  <a:pt x="11095355" y="3505200"/>
                </a:lnTo>
              </a:path>
            </a:pathLst>
          </a:custGeom>
          <a:noFill/>
          <a:ln w="317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1" name="文本框 10"/>
          <p:cNvSpPr txBox="1"/>
          <p:nvPr userDrawn="1">
            <p:custDataLst>
              <p:tags r:id="rId4"/>
            </p:custDataLst>
          </p:nvPr>
        </p:nvSpPr>
        <p:spPr>
          <a:xfrm flipH="1" flipV="1">
            <a:off x="10725150" y="4871720"/>
            <a:ext cx="295910" cy="68135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solidFill>
          <a:effectLst/>
        </p:spPr>
        <p:txBody>
          <a:bodyPr wrap="square" rtlCol="0">
            <a:noAutofit/>
          </a:bodyPr>
          <a:lstStyle/>
          <a:p>
            <a:endParaRPr lang="en-US" altLang="zh-CN" sz="19900">
              <a:solidFill>
                <a:schemeClr val="bg1"/>
              </a:solidFill>
              <a:latin typeface="方正姚体" panose="02010601030101010101" charset="-122"/>
              <a:ea typeface="方正姚体" panose="02010601030101010101" charset="-122"/>
            </a:endParaRPr>
          </a:p>
        </p:txBody>
      </p:sp>
      <p:sp>
        <p:nvSpPr>
          <p:cNvPr id="12" name="文本框 11"/>
          <p:cNvSpPr txBox="1"/>
          <p:nvPr userDrawn="1">
            <p:custDataLst>
              <p:tags r:id="rId5"/>
            </p:custDataLst>
          </p:nvPr>
        </p:nvSpPr>
        <p:spPr>
          <a:xfrm flipH="1" flipV="1">
            <a:off x="11178540" y="4871720"/>
            <a:ext cx="286385" cy="68135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solidFill>
              <a:latin typeface="方正姚体" panose="02010601030101010101" charset="-122"/>
              <a:ea typeface="方正姚体" panose="02010601030101010101" charset="-122"/>
            </a:endParaRPr>
          </a:p>
        </p:txBody>
      </p:sp>
      <p:sp>
        <p:nvSpPr>
          <p:cNvPr id="15" name="文本框 14"/>
          <p:cNvSpPr txBox="1"/>
          <p:nvPr userDrawn="1">
            <p:custDataLst>
              <p:tags r:id="rId6"/>
            </p:custDataLst>
          </p:nvPr>
        </p:nvSpPr>
        <p:spPr>
          <a:xfrm flipV="1">
            <a:off x="1170305" y="1399540"/>
            <a:ext cx="295910" cy="68135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solidFill>
          <a:effectLst/>
        </p:spPr>
        <p:txBody>
          <a:bodyPr wrap="square" rtlCol="0">
            <a:noAutofit/>
          </a:body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16" name="文本框 15"/>
          <p:cNvSpPr txBox="1"/>
          <p:nvPr userDrawn="1">
            <p:custDataLst>
              <p:tags r:id="rId7"/>
            </p:custDataLst>
          </p:nvPr>
        </p:nvSpPr>
        <p:spPr>
          <a:xfrm flipV="1">
            <a:off x="726440" y="1399540"/>
            <a:ext cx="286385" cy="68135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ctrTitle" hasCustomPrompt="1"/>
            <p:custDataLst>
              <p:tags r:id="rId11"/>
            </p:custDataLst>
          </p:nvPr>
        </p:nvSpPr>
        <p:spPr>
          <a:xfrm>
            <a:off x="1506000" y="2664000"/>
            <a:ext cx="9180000" cy="1015200"/>
          </a:xfrm>
        </p:spPr>
        <p:txBody>
          <a:bodyPr wrap="square" anchor="ctr">
            <a:normAutofit/>
          </a:bodyPr>
          <a:lstStyle>
            <a:lvl1pPr algn="ctr">
              <a:lnSpc>
                <a:spcPct val="100000"/>
              </a:lnSpc>
              <a:defRPr sz="6000"/>
            </a:lvl1pPr>
          </a:lstStyle>
          <a:p>
            <a:r>
              <a:rPr lang="zh-CN" altLang="en-US" dirty="0"/>
              <a:t>单击编辑母版标题</a:t>
            </a:r>
            <a:endParaRPr lang="zh-CN" altLang="en-US" dirty="0"/>
          </a:p>
        </p:txBody>
      </p:sp>
      <p:sp>
        <p:nvSpPr>
          <p:cNvPr id="3" name="副标题 2"/>
          <p:cNvSpPr>
            <a:spLocks noGrp="1"/>
          </p:cNvSpPr>
          <p:nvPr>
            <p:ph type="subTitle" idx="1" hasCustomPrompt="1"/>
            <p:custDataLst>
              <p:tags r:id="rId12"/>
            </p:custDataLst>
          </p:nvPr>
        </p:nvSpPr>
        <p:spPr>
          <a:xfrm>
            <a:off x="2470800" y="1926000"/>
            <a:ext cx="7250400" cy="460800"/>
          </a:xfrm>
        </p:spPr>
        <p:txBody>
          <a:bodyPr wrap="square" anchor="ctr">
            <a:normAutofit/>
          </a:bodyPr>
          <a:lstStyle>
            <a:lvl1pPr marL="0" indent="0" algn="ctr">
              <a:lnSpc>
                <a:spcPct val="100000"/>
              </a:lnSpc>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4" name="署名占位符 10"/>
          <p:cNvSpPr>
            <a:spLocks noGrp="1"/>
          </p:cNvSpPr>
          <p:nvPr>
            <p:ph type="body" sz="quarter" idx="17" hasCustomPrompt="1"/>
            <p:custDataLst>
              <p:tags r:id="rId13"/>
            </p:custDataLst>
          </p:nvPr>
        </p:nvSpPr>
        <p:spPr>
          <a:xfrm>
            <a:off x="3936000" y="4680000"/>
            <a:ext cx="4320000" cy="504000"/>
          </a:xfrm>
        </p:spPr>
        <p:txBody>
          <a:bodyPr wrap="square" anchor="ctr">
            <a:normAutofit/>
          </a:bodyPr>
          <a:lstStyle>
            <a:lvl1pPr marL="0" indent="0" algn="ctr">
              <a:lnSpc>
                <a:spcPct val="100000"/>
              </a:lnSpc>
              <a:buNone/>
              <a:defRPr sz="2000" b="1"/>
            </a:lvl1pPr>
          </a:lstStyle>
          <a:p>
            <a:pPr lvl="0"/>
            <a:r>
              <a:rPr lang="zh-CN" altLang="en-US" dirty="0"/>
              <a:t>署名</a:t>
            </a:r>
            <a:endParaRPr lang="zh-CN" altLang="en-US" dirty="0"/>
          </a:p>
        </p:txBody>
      </p:sp>
      <p:sp>
        <p:nvSpPr>
          <p:cNvPr id="7" name="矩形 6"/>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7" name="日期占位符 3"/>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3"/>
            </p:custDataLst>
          </p:nvPr>
        </p:nvSpPr>
        <p:spPr/>
        <p:txBody>
          <a:bodyPr/>
          <a:lstStyle/>
          <a:p>
            <a:endParaRPr lang="zh-CN" altLang="en-US"/>
          </a:p>
        </p:txBody>
      </p:sp>
      <p:sp>
        <p:nvSpPr>
          <p:cNvPr id="9" name="灯片编号占位符 5"/>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3" name="任意多边形 55"/>
          <p:cNvSpPr/>
          <p:nvPr userDrawn="1">
            <p:custDataLst>
              <p:tags r:id="rId5"/>
            </p:custDataLst>
          </p:nvPr>
        </p:nvSpPr>
        <p:spPr>
          <a:xfrm>
            <a:off x="808355" y="2261235"/>
            <a:ext cx="923290" cy="1787525"/>
          </a:xfrm>
          <a:custGeom>
            <a:avLst/>
            <a:gdLst>
              <a:gd name="connsiteX0" fmla="*/ 6 w 1454"/>
              <a:gd name="connsiteY0" fmla="*/ 2815 h 2815"/>
              <a:gd name="connsiteX1" fmla="*/ 0 w 1454"/>
              <a:gd name="connsiteY1" fmla="*/ 345 h 2815"/>
              <a:gd name="connsiteX2" fmla="*/ 310 w 1454"/>
              <a:gd name="connsiteY2" fmla="*/ 0 h 2815"/>
              <a:gd name="connsiteX3" fmla="*/ 1454 w 1454"/>
              <a:gd name="connsiteY3" fmla="*/ 9 h 2815"/>
            </a:gdLst>
            <a:ahLst/>
            <a:cxnLst>
              <a:cxn ang="0">
                <a:pos x="connsiteX0" y="connsiteY0"/>
              </a:cxn>
              <a:cxn ang="0">
                <a:pos x="connsiteX1" y="connsiteY1"/>
              </a:cxn>
              <a:cxn ang="0">
                <a:pos x="connsiteX2" y="connsiteY2"/>
              </a:cxn>
              <a:cxn ang="0">
                <a:pos x="connsiteX3" y="connsiteY3"/>
              </a:cxn>
            </a:cxnLst>
            <a:rect l="l" t="t" r="r" b="b"/>
            <a:pathLst>
              <a:path w="1454" h="2815">
                <a:moveTo>
                  <a:pt x="6" y="2815"/>
                </a:moveTo>
                <a:lnTo>
                  <a:pt x="0" y="345"/>
                </a:lnTo>
                <a:cubicBezTo>
                  <a:pt x="0" y="154"/>
                  <a:pt x="138" y="0"/>
                  <a:pt x="310" y="0"/>
                </a:cubicBezTo>
                <a:lnTo>
                  <a:pt x="1454" y="9"/>
                </a:lnTo>
              </a:path>
            </a:pathLst>
          </a:custGeom>
          <a:noFill/>
          <a:ln w="19050">
            <a:solidFill>
              <a:schemeClr val="accent1">
                <a:alpha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userDrawn="1">
            <p:custDataLst>
              <p:tags r:id="rId6"/>
            </p:custDataLst>
          </p:nvPr>
        </p:nvSpPr>
        <p:spPr>
          <a:xfrm flipH="1" flipV="1">
            <a:off x="3881120" y="2251710"/>
            <a:ext cx="158750" cy="39687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6" name="文本框 5"/>
          <p:cNvSpPr txBox="1"/>
          <p:nvPr userDrawn="1">
            <p:custDataLst>
              <p:tags r:id="rId7"/>
            </p:custDataLst>
          </p:nvPr>
        </p:nvSpPr>
        <p:spPr>
          <a:xfrm flipH="1" flipV="1">
            <a:off x="4123690" y="2251710"/>
            <a:ext cx="153670" cy="39687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11" name="文本框 10"/>
          <p:cNvSpPr txBox="1"/>
          <p:nvPr userDrawn="1">
            <p:custDataLst>
              <p:tags r:id="rId8"/>
            </p:custDataLst>
          </p:nvPr>
        </p:nvSpPr>
        <p:spPr>
          <a:xfrm flipV="1">
            <a:off x="878205" y="4321810"/>
            <a:ext cx="158750" cy="39687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solidFill>
              <a:latin typeface="方正姚体" panose="02010601030101010101" charset="-122"/>
              <a:ea typeface="方正姚体" panose="02010601030101010101" charset="-122"/>
            </a:endParaRPr>
          </a:p>
        </p:txBody>
      </p:sp>
      <p:sp>
        <p:nvSpPr>
          <p:cNvPr id="12" name="文本框 11"/>
          <p:cNvSpPr txBox="1"/>
          <p:nvPr userDrawn="1">
            <p:custDataLst>
              <p:tags r:id="rId9"/>
            </p:custDataLst>
          </p:nvPr>
        </p:nvSpPr>
        <p:spPr>
          <a:xfrm flipV="1">
            <a:off x="640715" y="4321810"/>
            <a:ext cx="153670" cy="39687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solidFill>
              <a:latin typeface="方正姚体" panose="02010601030101010101" charset="-122"/>
              <a:ea typeface="方正姚体" panose="02010601030101010101" charset="-122"/>
            </a:endParaRPr>
          </a:p>
        </p:txBody>
      </p:sp>
      <p:sp>
        <p:nvSpPr>
          <p:cNvPr id="13" name="任意多边形 1"/>
          <p:cNvSpPr/>
          <p:nvPr userDrawn="1">
            <p:custDataLst>
              <p:tags r:id="rId10"/>
            </p:custDataLst>
          </p:nvPr>
        </p:nvSpPr>
        <p:spPr>
          <a:xfrm flipH="1" flipV="1">
            <a:off x="3160395" y="2931160"/>
            <a:ext cx="922655" cy="1788795"/>
          </a:xfrm>
          <a:custGeom>
            <a:avLst/>
            <a:gdLst>
              <a:gd name="connsiteX0" fmla="*/ 6 w 1453"/>
              <a:gd name="connsiteY0" fmla="*/ 2817 h 2817"/>
              <a:gd name="connsiteX1" fmla="*/ 0 w 1453"/>
              <a:gd name="connsiteY1" fmla="*/ 347 h 2817"/>
              <a:gd name="connsiteX2" fmla="*/ 310 w 1453"/>
              <a:gd name="connsiteY2" fmla="*/ 2 h 2817"/>
              <a:gd name="connsiteX3" fmla="*/ 1453 w 1453"/>
              <a:gd name="connsiteY3" fmla="*/ 0 h 2817"/>
            </a:gdLst>
            <a:ahLst/>
            <a:cxnLst>
              <a:cxn ang="0">
                <a:pos x="connsiteX0" y="connsiteY0"/>
              </a:cxn>
              <a:cxn ang="0">
                <a:pos x="connsiteX1" y="connsiteY1"/>
              </a:cxn>
              <a:cxn ang="0">
                <a:pos x="connsiteX2" y="connsiteY2"/>
              </a:cxn>
              <a:cxn ang="0">
                <a:pos x="connsiteX3" y="connsiteY3"/>
              </a:cxn>
            </a:cxnLst>
            <a:rect l="l" t="t" r="r" b="b"/>
            <a:pathLst>
              <a:path w="1453" h="2817">
                <a:moveTo>
                  <a:pt x="6" y="2817"/>
                </a:moveTo>
                <a:lnTo>
                  <a:pt x="0" y="347"/>
                </a:lnTo>
                <a:cubicBezTo>
                  <a:pt x="0" y="156"/>
                  <a:pt x="138" y="2"/>
                  <a:pt x="310" y="2"/>
                </a:cubicBezTo>
                <a:lnTo>
                  <a:pt x="1453" y="0"/>
                </a:lnTo>
              </a:path>
            </a:pathLst>
          </a:custGeom>
          <a:noFill/>
          <a:ln w="19050">
            <a:solidFill>
              <a:schemeClr val="accent1">
                <a:alpha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11"/>
            </p:custDataLst>
          </p:nvPr>
        </p:nvSpPr>
        <p:spPr>
          <a:xfrm>
            <a:off x="1404000" y="2628000"/>
            <a:ext cx="2134800" cy="921600"/>
          </a:xfrm>
        </p:spPr>
        <p:txBody>
          <a:bodyPr wrap="square" anchor="ctr">
            <a:normAutofit/>
          </a:bodyPr>
          <a:lstStyle>
            <a:lvl1pPr algn="ctr">
              <a:defRPr sz="5400">
                <a:solidFill>
                  <a:schemeClr val="tx1">
                    <a:alpha val="80000"/>
                  </a:schemeClr>
                </a:solidFill>
              </a:defRPr>
            </a:lvl1pPr>
          </a:lstStyle>
          <a:p>
            <a:r>
              <a:rPr lang="zh-CN" altLang="en-US" dirty="0"/>
              <a:t>标题</a:t>
            </a:r>
            <a:endParaRPr lang="zh-CN" altLang="en-US" dirty="0"/>
          </a:p>
        </p:txBody>
      </p:sp>
      <p:sp>
        <p:nvSpPr>
          <p:cNvPr id="4" name="矩形 3"/>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4" name="日期占位符 4"/>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3"/>
            </p:custDataLst>
          </p:nvPr>
        </p:nvSpPr>
        <p:spPr/>
        <p:txBody>
          <a:bodyPr/>
          <a:lstStyle/>
          <a:p>
            <a:endParaRPr lang="zh-CN" altLang="en-US"/>
          </a:p>
        </p:txBody>
      </p:sp>
      <p:sp>
        <p:nvSpPr>
          <p:cNvPr id="6" name="灯片编号占位符 6"/>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9" name="文本框 8"/>
          <p:cNvSpPr txBox="1"/>
          <p:nvPr userDrawn="1">
            <p:custDataLst>
              <p:tags r:id="rId5"/>
            </p:custDataLst>
          </p:nvPr>
        </p:nvSpPr>
        <p:spPr>
          <a:xfrm flipH="1" flipV="1">
            <a:off x="4109085" y="4247515"/>
            <a:ext cx="144145" cy="360680"/>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solidFill>
              <a:latin typeface="方正姚体" panose="02010601030101010101" charset="-122"/>
              <a:ea typeface="方正姚体" panose="02010601030101010101" charset="-122"/>
            </a:endParaRPr>
          </a:p>
        </p:txBody>
      </p:sp>
      <p:sp>
        <p:nvSpPr>
          <p:cNvPr id="10" name="文本框 9"/>
          <p:cNvSpPr txBox="1"/>
          <p:nvPr userDrawn="1">
            <p:custDataLst>
              <p:tags r:id="rId6"/>
            </p:custDataLst>
          </p:nvPr>
        </p:nvSpPr>
        <p:spPr>
          <a:xfrm flipH="1" flipV="1">
            <a:off x="4330065" y="4247515"/>
            <a:ext cx="139065" cy="360680"/>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solidFill>
              <a:latin typeface="方正姚体" panose="02010601030101010101" charset="-122"/>
              <a:ea typeface="方正姚体" panose="02010601030101010101" charset="-122"/>
            </a:endParaRPr>
          </a:p>
        </p:txBody>
      </p:sp>
      <p:sp>
        <p:nvSpPr>
          <p:cNvPr id="12" name="文本框 11"/>
          <p:cNvSpPr txBox="1"/>
          <p:nvPr userDrawn="1">
            <p:custDataLst>
              <p:tags r:id="rId7"/>
            </p:custDataLst>
          </p:nvPr>
        </p:nvSpPr>
        <p:spPr>
          <a:xfrm flipV="1">
            <a:off x="1392555" y="2370455"/>
            <a:ext cx="144145" cy="360680"/>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13" name="文本框 12"/>
          <p:cNvSpPr txBox="1"/>
          <p:nvPr userDrawn="1">
            <p:custDataLst>
              <p:tags r:id="rId8"/>
            </p:custDataLst>
          </p:nvPr>
        </p:nvSpPr>
        <p:spPr>
          <a:xfrm flipV="1">
            <a:off x="1176655" y="2370455"/>
            <a:ext cx="139065" cy="360680"/>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17" name="任意多边形: 形状 16"/>
          <p:cNvSpPr/>
          <p:nvPr userDrawn="1">
            <p:custDataLst>
              <p:tags r:id="rId9"/>
            </p:custDataLst>
          </p:nvPr>
        </p:nvSpPr>
        <p:spPr>
          <a:xfrm flipH="1" flipV="1">
            <a:off x="0" y="1924050"/>
            <a:ext cx="4290514" cy="1822450"/>
          </a:xfrm>
          <a:custGeom>
            <a:avLst/>
            <a:gdLst>
              <a:gd name="connsiteX0" fmla="*/ 336550 w 4290514"/>
              <a:gd name="connsiteY0" fmla="*/ 1822450 h 1822450"/>
              <a:gd name="connsiteX1" fmla="*/ 635 w 4290514"/>
              <a:gd name="connsiteY1" fmla="*/ 1486535 h 1822450"/>
              <a:gd name="connsiteX2" fmla="*/ 0 w 4290514"/>
              <a:gd name="connsiteY2" fmla="*/ 0 h 1822450"/>
              <a:gd name="connsiteX3" fmla="*/ 4290514 w 4290514"/>
              <a:gd name="connsiteY3" fmla="*/ 619124 h 1822450"/>
              <a:gd name="connsiteX4" fmla="*/ 4290514 w 4290514"/>
              <a:gd name="connsiteY4" fmla="*/ 1819576 h 1822450"/>
              <a:gd name="connsiteX0-1" fmla="*/ 4290514 w 4381954"/>
              <a:gd name="connsiteY0-2" fmla="*/ 619124 h 1822450"/>
              <a:gd name="connsiteX1-3" fmla="*/ 4290514 w 4381954"/>
              <a:gd name="connsiteY1-4" fmla="*/ 1819576 h 1822450"/>
              <a:gd name="connsiteX2-5" fmla="*/ 336550 w 4381954"/>
              <a:gd name="connsiteY2-6" fmla="*/ 1822450 h 1822450"/>
              <a:gd name="connsiteX3-7" fmla="*/ 635 w 4381954"/>
              <a:gd name="connsiteY3-8" fmla="*/ 1486535 h 1822450"/>
              <a:gd name="connsiteX4-9" fmla="*/ 0 w 4381954"/>
              <a:gd name="connsiteY4-10" fmla="*/ 0 h 1822450"/>
              <a:gd name="connsiteX5" fmla="*/ 4381954 w 4381954"/>
              <a:gd name="connsiteY5" fmla="*/ 710564 h 1822450"/>
              <a:gd name="connsiteX0-11" fmla="*/ 4290514 w 4290514"/>
              <a:gd name="connsiteY0-12" fmla="*/ 619124 h 1822450"/>
              <a:gd name="connsiteX1-13" fmla="*/ 4290514 w 4290514"/>
              <a:gd name="connsiteY1-14" fmla="*/ 1819576 h 1822450"/>
              <a:gd name="connsiteX2-15" fmla="*/ 336550 w 4290514"/>
              <a:gd name="connsiteY2-16" fmla="*/ 1822450 h 1822450"/>
              <a:gd name="connsiteX3-17" fmla="*/ 635 w 4290514"/>
              <a:gd name="connsiteY3-18" fmla="*/ 1486535 h 1822450"/>
              <a:gd name="connsiteX4-19" fmla="*/ 0 w 4290514"/>
              <a:gd name="connsiteY4-20" fmla="*/ 0 h 1822450"/>
              <a:gd name="connsiteX0-21" fmla="*/ 4290514 w 4290514"/>
              <a:gd name="connsiteY0-22" fmla="*/ 1819576 h 1822450"/>
              <a:gd name="connsiteX1-23" fmla="*/ 336550 w 4290514"/>
              <a:gd name="connsiteY1-24" fmla="*/ 1822450 h 1822450"/>
              <a:gd name="connsiteX2-25" fmla="*/ 635 w 4290514"/>
              <a:gd name="connsiteY2-26" fmla="*/ 1486535 h 1822450"/>
              <a:gd name="connsiteX3-27" fmla="*/ 0 w 4290514"/>
              <a:gd name="connsiteY3-28" fmla="*/ 0 h 1822450"/>
            </a:gdLst>
            <a:ahLst/>
            <a:cxnLst>
              <a:cxn ang="0">
                <a:pos x="connsiteX0-1" y="connsiteY0-2"/>
              </a:cxn>
              <a:cxn ang="0">
                <a:pos x="connsiteX1-3" y="connsiteY1-4"/>
              </a:cxn>
              <a:cxn ang="0">
                <a:pos x="connsiteX2-5" y="connsiteY2-6"/>
              </a:cxn>
              <a:cxn ang="0">
                <a:pos x="connsiteX3-7" y="connsiteY3-8"/>
              </a:cxn>
            </a:cxnLst>
            <a:rect l="l" t="t" r="r" b="b"/>
            <a:pathLst>
              <a:path w="4290514" h="1822450">
                <a:moveTo>
                  <a:pt x="4290514" y="1819576"/>
                </a:moveTo>
                <a:lnTo>
                  <a:pt x="336550" y="1822450"/>
                </a:lnTo>
                <a:cubicBezTo>
                  <a:pt x="151130" y="1822450"/>
                  <a:pt x="635" y="1671955"/>
                  <a:pt x="635" y="1486535"/>
                </a:cubicBezTo>
                <a:cubicBezTo>
                  <a:pt x="423" y="991023"/>
                  <a:pt x="212" y="495512"/>
                  <a:pt x="0" y="0"/>
                </a:cubicBezTo>
              </a:path>
            </a:pathLst>
          </a:custGeom>
          <a:noFill/>
          <a:ln w="190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tLang="zh-CN"/>
          </a:p>
        </p:txBody>
      </p:sp>
      <p:sp>
        <p:nvSpPr>
          <p:cNvPr id="19" name="任意多边形: 形状 18"/>
          <p:cNvSpPr/>
          <p:nvPr userDrawn="1">
            <p:custDataLst>
              <p:tags r:id="rId10"/>
            </p:custDataLst>
          </p:nvPr>
        </p:nvSpPr>
        <p:spPr>
          <a:xfrm>
            <a:off x="1336676" y="3125470"/>
            <a:ext cx="10855325" cy="1822450"/>
          </a:xfrm>
          <a:custGeom>
            <a:avLst/>
            <a:gdLst>
              <a:gd name="connsiteX0" fmla="*/ 0 w 10855325"/>
              <a:gd name="connsiteY0" fmla="*/ 0 h 1822450"/>
              <a:gd name="connsiteX1" fmla="*/ 10855325 w 10855325"/>
              <a:gd name="connsiteY1" fmla="*/ 1566432 h 1822450"/>
              <a:gd name="connsiteX2" fmla="*/ 10855325 w 10855325"/>
              <a:gd name="connsiteY2" fmla="*/ 1814805 h 1822450"/>
              <a:gd name="connsiteX3" fmla="*/ 336550 w 10855325"/>
              <a:gd name="connsiteY3" fmla="*/ 1822450 h 1822450"/>
              <a:gd name="connsiteX4" fmla="*/ 635 w 10855325"/>
              <a:gd name="connsiteY4" fmla="*/ 1486535 h 1822450"/>
              <a:gd name="connsiteX0-1" fmla="*/ 10855325 w 10946765"/>
              <a:gd name="connsiteY0-2" fmla="*/ 1566432 h 1822450"/>
              <a:gd name="connsiteX1-3" fmla="*/ 10855325 w 10946765"/>
              <a:gd name="connsiteY1-4" fmla="*/ 1814805 h 1822450"/>
              <a:gd name="connsiteX2-5" fmla="*/ 336550 w 10946765"/>
              <a:gd name="connsiteY2-6" fmla="*/ 1822450 h 1822450"/>
              <a:gd name="connsiteX3-7" fmla="*/ 635 w 10946765"/>
              <a:gd name="connsiteY3-8" fmla="*/ 1486535 h 1822450"/>
              <a:gd name="connsiteX4-9" fmla="*/ 0 w 10946765"/>
              <a:gd name="connsiteY4-10" fmla="*/ 0 h 1822450"/>
              <a:gd name="connsiteX5" fmla="*/ 10946765 w 10946765"/>
              <a:gd name="connsiteY5" fmla="*/ 1657872 h 1822450"/>
              <a:gd name="connsiteX0-11" fmla="*/ 10855325 w 10855325"/>
              <a:gd name="connsiteY0-12" fmla="*/ 1566432 h 1822450"/>
              <a:gd name="connsiteX1-13" fmla="*/ 10855325 w 10855325"/>
              <a:gd name="connsiteY1-14" fmla="*/ 1814805 h 1822450"/>
              <a:gd name="connsiteX2-15" fmla="*/ 336550 w 10855325"/>
              <a:gd name="connsiteY2-16" fmla="*/ 1822450 h 1822450"/>
              <a:gd name="connsiteX3-17" fmla="*/ 635 w 10855325"/>
              <a:gd name="connsiteY3-18" fmla="*/ 1486535 h 1822450"/>
              <a:gd name="connsiteX4-19" fmla="*/ 0 w 10855325"/>
              <a:gd name="connsiteY4-20" fmla="*/ 0 h 1822450"/>
              <a:gd name="connsiteX0-21" fmla="*/ 10855325 w 10855325"/>
              <a:gd name="connsiteY0-22" fmla="*/ 1814805 h 1822450"/>
              <a:gd name="connsiteX1-23" fmla="*/ 336550 w 10855325"/>
              <a:gd name="connsiteY1-24" fmla="*/ 1822450 h 1822450"/>
              <a:gd name="connsiteX2-25" fmla="*/ 635 w 10855325"/>
              <a:gd name="connsiteY2-26" fmla="*/ 1486535 h 1822450"/>
              <a:gd name="connsiteX3-27" fmla="*/ 0 w 10855325"/>
              <a:gd name="connsiteY3-28" fmla="*/ 0 h 1822450"/>
            </a:gdLst>
            <a:ahLst/>
            <a:cxnLst>
              <a:cxn ang="0">
                <a:pos x="connsiteX0-1" y="connsiteY0-2"/>
              </a:cxn>
              <a:cxn ang="0">
                <a:pos x="connsiteX1-3" y="connsiteY1-4"/>
              </a:cxn>
              <a:cxn ang="0">
                <a:pos x="connsiteX2-5" y="connsiteY2-6"/>
              </a:cxn>
              <a:cxn ang="0">
                <a:pos x="connsiteX3-7" y="connsiteY3-8"/>
              </a:cxn>
            </a:cxnLst>
            <a:rect l="l" t="t" r="r" b="b"/>
            <a:pathLst>
              <a:path w="10855325" h="1822450">
                <a:moveTo>
                  <a:pt x="10855325" y="1814805"/>
                </a:moveTo>
                <a:lnTo>
                  <a:pt x="336550" y="1822450"/>
                </a:lnTo>
                <a:cubicBezTo>
                  <a:pt x="151130" y="1822450"/>
                  <a:pt x="635" y="1671955"/>
                  <a:pt x="635" y="1486535"/>
                </a:cubicBezTo>
                <a:cubicBezTo>
                  <a:pt x="423" y="991023"/>
                  <a:pt x="212" y="495512"/>
                  <a:pt x="0" y="0"/>
                </a:cubicBezTo>
              </a:path>
            </a:pathLst>
          </a:custGeom>
          <a:noFill/>
          <a:ln w="190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custDataLst>
              <p:tags r:id="rId11"/>
            </p:custDataLst>
          </p:nvPr>
        </p:nvSpPr>
        <p:spPr>
          <a:xfrm>
            <a:off x="5616000" y="2412000"/>
            <a:ext cx="6004800" cy="1936800"/>
          </a:xfrm>
        </p:spPr>
        <p:txBody>
          <a:bodyPr wrap="square" anchor="ctr">
            <a:normAutofit/>
          </a:bodyPr>
          <a:lstStyle>
            <a:lvl1pPr algn="l">
              <a:defRPr sz="5400">
                <a:solidFill>
                  <a:schemeClr val="tx1">
                    <a:alpha val="85000"/>
                  </a:schemeClr>
                </a:solidFill>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12"/>
            </p:custDataLst>
          </p:nvPr>
        </p:nvSpPr>
        <p:spPr>
          <a:xfrm>
            <a:off x="1278000" y="2340000"/>
            <a:ext cx="3060000" cy="2361600"/>
          </a:xfrm>
        </p:spPr>
        <p:txBody>
          <a:bodyPr wrap="none" bIns="252000" anchor="ctr">
            <a:normAutofit/>
          </a:bodyPr>
          <a:lstStyle>
            <a:lvl1pPr marL="0" indent="0" algn="ctr">
              <a:buNone/>
              <a:defRPr sz="10000" b="1">
                <a:solidFill>
                  <a:schemeClr val="tx1">
                    <a:alpha val="70000"/>
                  </a:schemeClr>
                </a:solidFill>
                <a:latin typeface="+mj-ea"/>
                <a:ea typeface="+mj-ea"/>
              </a:defRPr>
            </a:lvl1pPr>
          </a:lstStyle>
          <a:p>
            <a:pPr lvl="0"/>
            <a:r>
              <a:rPr lang="zh-CN" altLang="en-US" dirty="0"/>
              <a:t>编号</a:t>
            </a:r>
            <a:endParaRPr lang="zh-CN" altLang="en-US" dirty="0"/>
          </a:p>
        </p:txBody>
      </p:sp>
      <p:sp>
        <p:nvSpPr>
          <p:cNvPr id="3" name="矩形 2"/>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6" name="矩形 5"/>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2" name="文本框 1"/>
          <p:cNvSpPr txBox="1"/>
          <p:nvPr userDrawn="1"/>
        </p:nvSpPr>
        <p:spPr>
          <a:xfrm>
            <a:off x="10553700" y="127635"/>
            <a:ext cx="4064000" cy="368300"/>
          </a:xfrm>
          <a:prstGeom prst="rect">
            <a:avLst/>
          </a:prstGeom>
          <a:noFill/>
        </p:spPr>
        <p:txBody>
          <a:bodyPr wrap="square" rtlCol="0">
            <a:spAutoFit/>
          </a:bodyPr>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9" name="任意多边形: 形状 28"/>
          <p:cNvSpPr/>
          <p:nvPr userDrawn="1">
            <p:custDataLst>
              <p:tags r:id="rId2"/>
            </p:custDataLst>
          </p:nvPr>
        </p:nvSpPr>
        <p:spPr>
          <a:xfrm>
            <a:off x="1" y="787400"/>
            <a:ext cx="11095355" cy="3505200"/>
          </a:xfrm>
          <a:custGeom>
            <a:avLst/>
            <a:gdLst>
              <a:gd name="connsiteX0" fmla="*/ 10131107 w 11095355"/>
              <a:gd name="connsiteY0" fmla="*/ 0 h 3505200"/>
              <a:gd name="connsiteX1" fmla="*/ 11095355 w 11095355"/>
              <a:gd name="connsiteY1" fmla="*/ 835025 h 3505200"/>
              <a:gd name="connsiteX2" fmla="*/ 11095355 w 11095355"/>
              <a:gd name="connsiteY2" fmla="*/ 3505200 h 3505200"/>
              <a:gd name="connsiteX3" fmla="*/ 0 w 11095355"/>
              <a:gd name="connsiteY3" fmla="*/ 180612 h 3505200"/>
              <a:gd name="connsiteX4" fmla="*/ 0 w 11095355"/>
              <a:gd name="connsiteY4" fmla="*/ 36392 h 3505200"/>
              <a:gd name="connsiteX0-1" fmla="*/ 0 w 11095355"/>
              <a:gd name="connsiteY0-2" fmla="*/ 180612 h 3505200"/>
              <a:gd name="connsiteX1-3" fmla="*/ 0 w 11095355"/>
              <a:gd name="connsiteY1-4" fmla="*/ 36392 h 3505200"/>
              <a:gd name="connsiteX2-5" fmla="*/ 10131107 w 11095355"/>
              <a:gd name="connsiteY2-6" fmla="*/ 0 h 3505200"/>
              <a:gd name="connsiteX3-7" fmla="*/ 11095355 w 11095355"/>
              <a:gd name="connsiteY3-8" fmla="*/ 835025 h 3505200"/>
              <a:gd name="connsiteX4-9" fmla="*/ 11095355 w 11095355"/>
              <a:gd name="connsiteY4-10" fmla="*/ 3505200 h 3505200"/>
              <a:gd name="connsiteX5" fmla="*/ 91440 w 11095355"/>
              <a:gd name="connsiteY5" fmla="*/ 272052 h 3505200"/>
              <a:gd name="connsiteX0-11" fmla="*/ 0 w 11095355"/>
              <a:gd name="connsiteY0-12" fmla="*/ 180612 h 3505200"/>
              <a:gd name="connsiteX1-13" fmla="*/ 0 w 11095355"/>
              <a:gd name="connsiteY1-14" fmla="*/ 36392 h 3505200"/>
              <a:gd name="connsiteX2-15" fmla="*/ 10131107 w 11095355"/>
              <a:gd name="connsiteY2-16" fmla="*/ 0 h 3505200"/>
              <a:gd name="connsiteX3-17" fmla="*/ 11095355 w 11095355"/>
              <a:gd name="connsiteY3-18" fmla="*/ 835025 h 3505200"/>
              <a:gd name="connsiteX4-19" fmla="*/ 11095355 w 11095355"/>
              <a:gd name="connsiteY4-20" fmla="*/ 3505200 h 3505200"/>
              <a:gd name="connsiteX0-21" fmla="*/ 0 w 11095355"/>
              <a:gd name="connsiteY0-22" fmla="*/ 36392 h 3505200"/>
              <a:gd name="connsiteX1-23" fmla="*/ 10131107 w 11095355"/>
              <a:gd name="connsiteY1-24" fmla="*/ 0 h 3505200"/>
              <a:gd name="connsiteX2-25" fmla="*/ 11095355 w 11095355"/>
              <a:gd name="connsiteY2-26" fmla="*/ 835025 h 3505200"/>
              <a:gd name="connsiteX3-27" fmla="*/ 11095355 w 11095355"/>
              <a:gd name="connsiteY3-28" fmla="*/ 3505200 h 3505200"/>
            </a:gdLst>
            <a:ahLst/>
            <a:cxnLst>
              <a:cxn ang="0">
                <a:pos x="connsiteX0-1" y="connsiteY0-2"/>
              </a:cxn>
              <a:cxn ang="0">
                <a:pos x="connsiteX1-3" y="connsiteY1-4"/>
              </a:cxn>
              <a:cxn ang="0">
                <a:pos x="connsiteX2-5" y="connsiteY2-6"/>
              </a:cxn>
              <a:cxn ang="0">
                <a:pos x="connsiteX3-7" y="connsiteY3-8"/>
              </a:cxn>
            </a:cxnLst>
            <a:rect l="l" t="t" r="r" b="b"/>
            <a:pathLst>
              <a:path w="11095355" h="3505200">
                <a:moveTo>
                  <a:pt x="0" y="36392"/>
                </a:moveTo>
                <a:lnTo>
                  <a:pt x="10131107" y="0"/>
                </a:lnTo>
                <a:cubicBezTo>
                  <a:pt x="10663460" y="0"/>
                  <a:pt x="11095355" y="374015"/>
                  <a:pt x="11095355" y="835025"/>
                </a:cubicBezTo>
                <a:lnTo>
                  <a:pt x="11095355" y="3505200"/>
                </a:lnTo>
              </a:path>
            </a:pathLst>
          </a:custGeom>
          <a:noFill/>
          <a:ln w="317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1" name="任意多边形: 形状 30"/>
          <p:cNvSpPr/>
          <p:nvPr userDrawn="1">
            <p:custDataLst>
              <p:tags r:id="rId3"/>
            </p:custDataLst>
          </p:nvPr>
        </p:nvSpPr>
        <p:spPr>
          <a:xfrm flipH="1" flipV="1">
            <a:off x="1096646" y="2565400"/>
            <a:ext cx="11095355" cy="3505200"/>
          </a:xfrm>
          <a:custGeom>
            <a:avLst/>
            <a:gdLst>
              <a:gd name="connsiteX0" fmla="*/ 11095355 w 11095355"/>
              <a:gd name="connsiteY0" fmla="*/ 3505200 h 3505200"/>
              <a:gd name="connsiteX1" fmla="*/ 0 w 11095355"/>
              <a:gd name="connsiteY1" fmla="*/ 180612 h 3505200"/>
              <a:gd name="connsiteX2" fmla="*/ 0 w 11095355"/>
              <a:gd name="connsiteY2" fmla="*/ 36392 h 3505200"/>
              <a:gd name="connsiteX3" fmla="*/ 10131107 w 11095355"/>
              <a:gd name="connsiteY3" fmla="*/ 0 h 3505200"/>
              <a:gd name="connsiteX4" fmla="*/ 11095355 w 11095355"/>
              <a:gd name="connsiteY4" fmla="*/ 835025 h 3505200"/>
              <a:gd name="connsiteX0-1" fmla="*/ 0 w 11095355"/>
              <a:gd name="connsiteY0-2" fmla="*/ 180612 h 3505200"/>
              <a:gd name="connsiteX1-3" fmla="*/ 0 w 11095355"/>
              <a:gd name="connsiteY1-4" fmla="*/ 36392 h 3505200"/>
              <a:gd name="connsiteX2-5" fmla="*/ 10131107 w 11095355"/>
              <a:gd name="connsiteY2-6" fmla="*/ 0 h 3505200"/>
              <a:gd name="connsiteX3-7" fmla="*/ 11095355 w 11095355"/>
              <a:gd name="connsiteY3-8" fmla="*/ 835025 h 3505200"/>
              <a:gd name="connsiteX4-9" fmla="*/ 11095355 w 11095355"/>
              <a:gd name="connsiteY4-10" fmla="*/ 3505200 h 3505200"/>
              <a:gd name="connsiteX5" fmla="*/ 91440 w 11095355"/>
              <a:gd name="connsiteY5" fmla="*/ 272052 h 3505200"/>
              <a:gd name="connsiteX0-11" fmla="*/ 0 w 11095355"/>
              <a:gd name="connsiteY0-12" fmla="*/ 180612 h 3505200"/>
              <a:gd name="connsiteX1-13" fmla="*/ 0 w 11095355"/>
              <a:gd name="connsiteY1-14" fmla="*/ 36392 h 3505200"/>
              <a:gd name="connsiteX2-15" fmla="*/ 10131107 w 11095355"/>
              <a:gd name="connsiteY2-16" fmla="*/ 0 h 3505200"/>
              <a:gd name="connsiteX3-17" fmla="*/ 11095355 w 11095355"/>
              <a:gd name="connsiteY3-18" fmla="*/ 835025 h 3505200"/>
              <a:gd name="connsiteX4-19" fmla="*/ 11095355 w 11095355"/>
              <a:gd name="connsiteY4-20" fmla="*/ 3505200 h 3505200"/>
              <a:gd name="connsiteX0-21" fmla="*/ 0 w 11095355"/>
              <a:gd name="connsiteY0-22" fmla="*/ 36392 h 3505200"/>
              <a:gd name="connsiteX1-23" fmla="*/ 10131107 w 11095355"/>
              <a:gd name="connsiteY1-24" fmla="*/ 0 h 3505200"/>
              <a:gd name="connsiteX2-25" fmla="*/ 11095355 w 11095355"/>
              <a:gd name="connsiteY2-26" fmla="*/ 835025 h 3505200"/>
              <a:gd name="connsiteX3-27" fmla="*/ 11095355 w 11095355"/>
              <a:gd name="connsiteY3-28" fmla="*/ 3505200 h 3505200"/>
            </a:gdLst>
            <a:ahLst/>
            <a:cxnLst>
              <a:cxn ang="0">
                <a:pos x="connsiteX0-1" y="connsiteY0-2"/>
              </a:cxn>
              <a:cxn ang="0">
                <a:pos x="connsiteX1-3" y="connsiteY1-4"/>
              </a:cxn>
              <a:cxn ang="0">
                <a:pos x="connsiteX2-5" y="connsiteY2-6"/>
              </a:cxn>
              <a:cxn ang="0">
                <a:pos x="connsiteX3-7" y="connsiteY3-8"/>
              </a:cxn>
            </a:cxnLst>
            <a:rect l="l" t="t" r="r" b="b"/>
            <a:pathLst>
              <a:path w="11095355" h="3505200">
                <a:moveTo>
                  <a:pt x="0" y="36392"/>
                </a:moveTo>
                <a:lnTo>
                  <a:pt x="10131107" y="0"/>
                </a:lnTo>
                <a:cubicBezTo>
                  <a:pt x="10663460" y="0"/>
                  <a:pt x="11095355" y="374015"/>
                  <a:pt x="11095355" y="835025"/>
                </a:cubicBezTo>
                <a:lnTo>
                  <a:pt x="11095355" y="3505200"/>
                </a:lnTo>
              </a:path>
            </a:pathLst>
          </a:custGeom>
          <a:noFill/>
          <a:ln w="31750">
            <a:solidFill>
              <a:schemeClr val="accent1">
                <a:alpha val="7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2" name="文本框 21"/>
          <p:cNvSpPr txBox="1"/>
          <p:nvPr userDrawn="1">
            <p:custDataLst>
              <p:tags r:id="rId4"/>
            </p:custDataLst>
          </p:nvPr>
        </p:nvSpPr>
        <p:spPr>
          <a:xfrm flipH="1" flipV="1">
            <a:off x="10725150" y="4871720"/>
            <a:ext cx="295910" cy="68135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solidFill>
              <a:latin typeface="方正姚体" panose="02010601030101010101" charset="-122"/>
              <a:ea typeface="方正姚体" panose="02010601030101010101" charset="-122"/>
            </a:endParaRPr>
          </a:p>
        </p:txBody>
      </p:sp>
      <p:sp>
        <p:nvSpPr>
          <p:cNvPr id="23" name="文本框 22"/>
          <p:cNvSpPr txBox="1"/>
          <p:nvPr userDrawn="1">
            <p:custDataLst>
              <p:tags r:id="rId5"/>
            </p:custDataLst>
          </p:nvPr>
        </p:nvSpPr>
        <p:spPr>
          <a:xfrm flipH="1" flipV="1">
            <a:off x="11178540" y="4871720"/>
            <a:ext cx="286385" cy="68135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solidFill>
              <a:latin typeface="方正姚体" panose="02010601030101010101" charset="-122"/>
              <a:ea typeface="方正姚体" panose="02010601030101010101" charset="-122"/>
            </a:endParaRPr>
          </a:p>
        </p:txBody>
      </p:sp>
      <p:sp>
        <p:nvSpPr>
          <p:cNvPr id="26" name="文本框 25"/>
          <p:cNvSpPr txBox="1"/>
          <p:nvPr userDrawn="1">
            <p:custDataLst>
              <p:tags r:id="rId6"/>
            </p:custDataLst>
          </p:nvPr>
        </p:nvSpPr>
        <p:spPr>
          <a:xfrm flipV="1">
            <a:off x="1170305" y="1399540"/>
            <a:ext cx="295910" cy="68135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80000"/>
            </a:schemeClr>
          </a:solidFill>
          <a:effectLst/>
        </p:spPr>
        <p:txBody>
          <a:bodyPr wrap="square" rtlCol="0">
            <a:noAutofit/>
          </a:body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27" name="文本框 26"/>
          <p:cNvSpPr txBox="1"/>
          <p:nvPr userDrawn="1">
            <p:custDataLst>
              <p:tags r:id="rId7"/>
            </p:custDataLst>
          </p:nvPr>
        </p:nvSpPr>
        <p:spPr>
          <a:xfrm flipV="1">
            <a:off x="726440" y="1399540"/>
            <a:ext cx="286385" cy="68135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8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9900">
              <a:solidFill>
                <a:schemeClr val="bg1">
                  <a:alpha val="65000"/>
                </a:schemeClr>
              </a:solidFill>
              <a:latin typeface="方正姚体" panose="02010601030101010101" charset="-122"/>
              <a:ea typeface="方正姚体" panose="02010601030101010101" charset="-122"/>
            </a:endParaRPr>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ctrTitle" hasCustomPrompt="1"/>
            <p:custDataLst>
              <p:tags r:id="rId11"/>
            </p:custDataLst>
          </p:nvPr>
        </p:nvSpPr>
        <p:spPr>
          <a:xfrm>
            <a:off x="2298000" y="2797200"/>
            <a:ext cx="7596000" cy="1080000"/>
          </a:xfrm>
        </p:spPr>
        <p:txBody>
          <a:bodyPr wrap="square" anchor="ctr">
            <a:normAutofit/>
          </a:bodyPr>
          <a:lstStyle>
            <a:lvl1pPr algn="ctr">
              <a:lnSpc>
                <a:spcPct val="100000"/>
              </a:lnSpc>
              <a:defRPr sz="6000"/>
            </a:lvl1pPr>
          </a:lstStyle>
          <a:p>
            <a:r>
              <a:rPr lang="zh-CN" altLang="en-US" dirty="0"/>
              <a:t>单击编辑母版标题</a:t>
            </a:r>
            <a:endParaRPr lang="zh-CN" altLang="en-US" dirty="0"/>
          </a:p>
        </p:txBody>
      </p:sp>
      <p:sp>
        <p:nvSpPr>
          <p:cNvPr id="3" name="副标题 2"/>
          <p:cNvSpPr>
            <a:spLocks noGrp="1"/>
          </p:cNvSpPr>
          <p:nvPr>
            <p:ph type="subTitle" idx="1" hasCustomPrompt="1"/>
            <p:custDataLst>
              <p:tags r:id="rId12"/>
            </p:custDataLst>
          </p:nvPr>
        </p:nvSpPr>
        <p:spPr>
          <a:xfrm>
            <a:off x="2707200" y="2026800"/>
            <a:ext cx="6775200" cy="460800"/>
          </a:xfrm>
        </p:spPr>
        <p:txBody>
          <a:bodyPr wrap="square" anchor="ctr">
            <a:normAutofit/>
          </a:bodyPr>
          <a:lstStyle>
            <a:lvl1pPr marL="0" indent="0" algn="ctr">
              <a:lnSpc>
                <a:spcPct val="100000"/>
              </a:lnSpc>
              <a:buNone/>
              <a:defRPr sz="2400" b="1">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4" name="署名占位符 10"/>
          <p:cNvSpPr>
            <a:spLocks noGrp="1"/>
          </p:cNvSpPr>
          <p:nvPr>
            <p:ph type="body" sz="quarter" idx="17" hasCustomPrompt="1"/>
            <p:custDataLst>
              <p:tags r:id="rId13"/>
            </p:custDataLst>
          </p:nvPr>
        </p:nvSpPr>
        <p:spPr>
          <a:xfrm>
            <a:off x="4656000" y="4618800"/>
            <a:ext cx="2880000" cy="504000"/>
          </a:xfrm>
        </p:spPr>
        <p:txBody>
          <a:bodyPr wrap="square" anchor="ctr">
            <a:normAutofit/>
          </a:bodyPr>
          <a:lstStyle>
            <a:lvl1pPr marL="0" indent="0" algn="ctr">
              <a:lnSpc>
                <a:spcPct val="100000"/>
              </a:lnSpc>
              <a:buNone/>
              <a:defRPr sz="2000" b="1"/>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2" Type="http://schemas.openxmlformats.org/officeDocument/2006/relationships/theme" Target="../theme/theme2.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slideLayout" Target="../slideLayouts/slideLayout12.xml"/><Relationship Id="rId19" Type="http://schemas.openxmlformats.org/officeDocument/2006/relationships/tags" Target="../tags/tag8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9" name="文本框 8"/>
          <p:cNvSpPr txBox="1"/>
          <p:nvPr userDrawn="1">
            <p:custDataLst>
              <p:tags r:id="rId17"/>
            </p:custDataLst>
          </p:nvPr>
        </p:nvSpPr>
        <p:spPr>
          <a:xfrm flipH="1" flipV="1">
            <a:off x="10631170" y="498475"/>
            <a:ext cx="151765" cy="380365"/>
          </a:xfrm>
          <a:custGeom>
            <a:avLst/>
            <a:gdLst/>
            <a:ahLst/>
            <a:cxnLst>
              <a:cxn ang="3">
                <a:pos x="hc" y="t"/>
              </a:cxn>
              <a:cxn ang="cd2">
                <a:pos x="l" y="vc"/>
              </a:cxn>
              <a:cxn ang="cd4">
                <a:pos x="hc" y="b"/>
              </a:cxn>
              <a:cxn ang="0">
                <a:pos x="r" y="vc"/>
              </a:cxn>
            </a:cxnLst>
            <a:rect l="l" t="t" r="r" b="b"/>
            <a:pathLst>
              <a:path w="466" h="1073">
                <a:moveTo>
                  <a:pt x="420" y="0"/>
                </a:moveTo>
                <a:lnTo>
                  <a:pt x="420" y="202"/>
                </a:lnTo>
                <a:cubicBezTo>
                  <a:pt x="264" y="275"/>
                  <a:pt x="197" y="399"/>
                  <a:pt x="218" y="575"/>
                </a:cubicBezTo>
                <a:lnTo>
                  <a:pt x="466" y="575"/>
                </a:lnTo>
                <a:lnTo>
                  <a:pt x="466" y="1073"/>
                </a:lnTo>
                <a:lnTo>
                  <a:pt x="0" y="1073"/>
                </a:lnTo>
                <a:lnTo>
                  <a:pt x="0" y="529"/>
                </a:lnTo>
                <a:cubicBezTo>
                  <a:pt x="21" y="280"/>
                  <a:pt x="161" y="104"/>
                  <a:pt x="420" y="0"/>
                </a:cubicBezTo>
                <a:close/>
              </a:path>
            </a:pathLst>
          </a:custGeom>
          <a:solidFill>
            <a:schemeClr val="accent1">
              <a:alpha val="70000"/>
            </a:schemeClr>
          </a:solidFill>
          <a:effectLst/>
        </p:spPr>
        <p:txBody>
          <a:bodyPr wrap="square" rtlCol="0">
            <a:noAutofit/>
          </a:bodyPr>
          <a:lstStyle/>
          <a:p>
            <a:endParaRPr lang="en-US" altLang="zh-CN" sz="11500">
              <a:solidFill>
                <a:schemeClr val="bg1"/>
              </a:solidFill>
              <a:latin typeface="方正姚体" panose="02010601030101010101" charset="-122"/>
              <a:ea typeface="方正姚体" panose="02010601030101010101" charset="-122"/>
            </a:endParaRPr>
          </a:p>
        </p:txBody>
      </p:sp>
      <p:sp>
        <p:nvSpPr>
          <p:cNvPr id="10" name="文本框 9"/>
          <p:cNvSpPr txBox="1"/>
          <p:nvPr userDrawn="1">
            <p:custDataLst>
              <p:tags r:id="rId18"/>
            </p:custDataLst>
          </p:nvPr>
        </p:nvSpPr>
        <p:spPr>
          <a:xfrm flipH="1" flipV="1">
            <a:off x="10864215" y="498475"/>
            <a:ext cx="147320" cy="380365"/>
          </a:xfrm>
          <a:custGeom>
            <a:avLst/>
            <a:gdLst/>
            <a:ahLst/>
            <a:cxnLst>
              <a:cxn ang="3">
                <a:pos x="hc" y="t"/>
              </a:cxn>
              <a:cxn ang="cd2">
                <a:pos x="l" y="vc"/>
              </a:cxn>
              <a:cxn ang="cd4">
                <a:pos x="hc" y="b"/>
              </a:cxn>
              <a:cxn ang="0">
                <a:pos x="r" y="vc"/>
              </a:cxn>
            </a:cxnLst>
            <a:rect l="l" t="t" r="r" b="b"/>
            <a:pathLst>
              <a:path w="451" h="1073">
                <a:moveTo>
                  <a:pt x="420" y="0"/>
                </a:moveTo>
                <a:lnTo>
                  <a:pt x="420" y="202"/>
                </a:lnTo>
                <a:cubicBezTo>
                  <a:pt x="264" y="316"/>
                  <a:pt x="192" y="440"/>
                  <a:pt x="202" y="575"/>
                </a:cubicBezTo>
                <a:lnTo>
                  <a:pt x="451" y="575"/>
                </a:lnTo>
                <a:lnTo>
                  <a:pt x="451" y="1073"/>
                </a:lnTo>
                <a:lnTo>
                  <a:pt x="0" y="1073"/>
                </a:lnTo>
                <a:lnTo>
                  <a:pt x="0" y="544"/>
                </a:lnTo>
                <a:cubicBezTo>
                  <a:pt x="10" y="306"/>
                  <a:pt x="150" y="124"/>
                  <a:pt x="420" y="0"/>
                </a:cubicBezTo>
                <a:close/>
              </a:path>
            </a:pathLst>
          </a:custGeom>
          <a:solidFill>
            <a:schemeClr val="accent1">
              <a:alpha val="70000"/>
            </a:schemeClr>
          </a:solidFill>
          <a:effec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1500">
              <a:solidFill>
                <a:schemeClr val="bg1"/>
              </a:solidFill>
              <a:latin typeface="方正姚体" panose="02010601030101010101" charset="-122"/>
              <a:ea typeface="方正姚体" panose="02010601030101010101" charset="-122"/>
            </a:endParaRPr>
          </a:p>
        </p:txBody>
      </p:sp>
      <p:sp>
        <p:nvSpPr>
          <p:cNvPr id="14" name="任意多边形: 形状 13"/>
          <p:cNvSpPr/>
          <p:nvPr userDrawn="1">
            <p:custDataLst>
              <p:tags r:id="rId19"/>
            </p:custDataLst>
          </p:nvPr>
        </p:nvSpPr>
        <p:spPr>
          <a:xfrm flipH="1">
            <a:off x="10270490" y="134620"/>
            <a:ext cx="1921510" cy="742950"/>
          </a:xfrm>
          <a:custGeom>
            <a:avLst/>
            <a:gdLst>
              <a:gd name="connsiteX0" fmla="*/ 1784350 w 1921510"/>
              <a:gd name="connsiteY0" fmla="*/ 0 h 742950"/>
              <a:gd name="connsiteX1" fmla="*/ 0 w 1921510"/>
              <a:gd name="connsiteY1" fmla="*/ 3191 h 742950"/>
              <a:gd name="connsiteX2" fmla="*/ 0 w 1921510"/>
              <a:gd name="connsiteY2" fmla="*/ 626041 h 742950"/>
              <a:gd name="connsiteX3" fmla="*/ 1918970 w 1921510"/>
              <a:gd name="connsiteY3" fmla="*/ 742950 h 742950"/>
              <a:gd name="connsiteX4" fmla="*/ 1921510 w 1921510"/>
              <a:gd name="connsiteY4" fmla="*/ 137160 h 742950"/>
              <a:gd name="connsiteX5" fmla="*/ 1784350 w 1921510"/>
              <a:gd name="connsiteY5" fmla="*/ 0 h 742950"/>
              <a:gd name="connsiteX0-1" fmla="*/ 0 w 1921510"/>
              <a:gd name="connsiteY0-2" fmla="*/ 626041 h 742950"/>
              <a:gd name="connsiteX1-3" fmla="*/ 1918970 w 1921510"/>
              <a:gd name="connsiteY1-4" fmla="*/ 742950 h 742950"/>
              <a:gd name="connsiteX2-5" fmla="*/ 1921510 w 1921510"/>
              <a:gd name="connsiteY2-6" fmla="*/ 137160 h 742950"/>
              <a:gd name="connsiteX3-7" fmla="*/ 1784350 w 1921510"/>
              <a:gd name="connsiteY3-8" fmla="*/ 0 h 742950"/>
              <a:gd name="connsiteX4-9" fmla="*/ 0 w 1921510"/>
              <a:gd name="connsiteY4-10" fmla="*/ 3191 h 742950"/>
              <a:gd name="connsiteX5-11" fmla="*/ 91440 w 1921510"/>
              <a:gd name="connsiteY5-12" fmla="*/ 717481 h 742950"/>
              <a:gd name="connsiteX0-13" fmla="*/ 0 w 1921510"/>
              <a:gd name="connsiteY0-14" fmla="*/ 626041 h 742950"/>
              <a:gd name="connsiteX1-15" fmla="*/ 1918970 w 1921510"/>
              <a:gd name="connsiteY1-16" fmla="*/ 742950 h 742950"/>
              <a:gd name="connsiteX2-17" fmla="*/ 1921510 w 1921510"/>
              <a:gd name="connsiteY2-18" fmla="*/ 137160 h 742950"/>
              <a:gd name="connsiteX3-19" fmla="*/ 1784350 w 1921510"/>
              <a:gd name="connsiteY3-20" fmla="*/ 0 h 742950"/>
              <a:gd name="connsiteX4-21" fmla="*/ 0 w 1921510"/>
              <a:gd name="connsiteY4-22" fmla="*/ 3191 h 742950"/>
              <a:gd name="connsiteX0-23" fmla="*/ 1918970 w 1921510"/>
              <a:gd name="connsiteY0-24" fmla="*/ 742950 h 742950"/>
              <a:gd name="connsiteX1-25" fmla="*/ 1921510 w 1921510"/>
              <a:gd name="connsiteY1-26" fmla="*/ 137160 h 742950"/>
              <a:gd name="connsiteX2-27" fmla="*/ 1784350 w 1921510"/>
              <a:gd name="connsiteY2-28" fmla="*/ 0 h 742950"/>
              <a:gd name="connsiteX3-29" fmla="*/ 0 w 1921510"/>
              <a:gd name="connsiteY3-30" fmla="*/ 3191 h 742950"/>
            </a:gdLst>
            <a:ahLst/>
            <a:cxnLst>
              <a:cxn ang="0">
                <a:pos x="connsiteX0-1" y="connsiteY0-2"/>
              </a:cxn>
              <a:cxn ang="0">
                <a:pos x="connsiteX1-3" y="connsiteY1-4"/>
              </a:cxn>
              <a:cxn ang="0">
                <a:pos x="connsiteX2-5" y="connsiteY2-6"/>
              </a:cxn>
              <a:cxn ang="0">
                <a:pos x="connsiteX3-7" y="connsiteY3-8"/>
              </a:cxn>
            </a:cxnLst>
            <a:rect l="l" t="t" r="r" b="b"/>
            <a:pathLst>
              <a:path w="1921510" h="742950">
                <a:moveTo>
                  <a:pt x="1918970" y="742950"/>
                </a:moveTo>
                <a:cubicBezTo>
                  <a:pt x="1919817" y="541020"/>
                  <a:pt x="1920663" y="339090"/>
                  <a:pt x="1921510" y="137160"/>
                </a:cubicBezTo>
                <a:cubicBezTo>
                  <a:pt x="1921510" y="61595"/>
                  <a:pt x="1859915" y="0"/>
                  <a:pt x="1784350" y="0"/>
                </a:cubicBezTo>
                <a:lnTo>
                  <a:pt x="0" y="3191"/>
                </a:lnTo>
              </a:path>
            </a:pathLst>
          </a:custGeom>
          <a:noFill/>
          <a:ln w="19050">
            <a:solidFill>
              <a:schemeClr val="accent1">
                <a:alpha val="2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2" name="任意多边形 5"/>
          <p:cNvSpPr/>
          <p:nvPr userDrawn="1">
            <p:custDataLst>
              <p:tags r:id="rId20"/>
            </p:custDataLst>
          </p:nvPr>
        </p:nvSpPr>
        <p:spPr>
          <a:xfrm flipV="1">
            <a:off x="914400" y="449580"/>
            <a:ext cx="10406380" cy="749935"/>
          </a:xfrm>
          <a:custGeom>
            <a:avLst/>
            <a:gdLst>
              <a:gd name="connsiteX0" fmla="*/ 0 w 16388"/>
              <a:gd name="connsiteY0" fmla="*/ 5 h 1181"/>
              <a:gd name="connsiteX1" fmla="*/ 16168 w 16388"/>
              <a:gd name="connsiteY1" fmla="*/ 0 h 1181"/>
              <a:gd name="connsiteX2" fmla="*/ 16384 w 16388"/>
              <a:gd name="connsiteY2" fmla="*/ 216 h 1181"/>
              <a:gd name="connsiteX3" fmla="*/ 16388 w 16388"/>
              <a:gd name="connsiteY3" fmla="*/ 1181 h 1181"/>
            </a:gdLst>
            <a:ahLst/>
            <a:cxnLst>
              <a:cxn ang="0">
                <a:pos x="connsiteX0" y="connsiteY0"/>
              </a:cxn>
              <a:cxn ang="0">
                <a:pos x="connsiteX1" y="connsiteY1"/>
              </a:cxn>
              <a:cxn ang="0">
                <a:pos x="connsiteX2" y="connsiteY2"/>
              </a:cxn>
              <a:cxn ang="0">
                <a:pos x="connsiteX3" y="connsiteY3"/>
              </a:cxn>
            </a:cxnLst>
            <a:rect l="l" t="t" r="r" b="b"/>
            <a:pathLst>
              <a:path w="16388" h="1181">
                <a:moveTo>
                  <a:pt x="0" y="5"/>
                </a:moveTo>
                <a:lnTo>
                  <a:pt x="16168" y="0"/>
                </a:lnTo>
                <a:cubicBezTo>
                  <a:pt x="16287" y="0"/>
                  <a:pt x="16384" y="97"/>
                  <a:pt x="16384" y="216"/>
                </a:cubicBezTo>
                <a:lnTo>
                  <a:pt x="16388" y="1181"/>
                </a:lnTo>
              </a:path>
            </a:pathLst>
          </a:custGeom>
          <a:noFill/>
          <a:ln w="19050">
            <a:solidFill>
              <a:schemeClr val="accent1">
                <a:alpha val="2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userDrawn="1"/>
        </p:nvSpPr>
        <p:spPr>
          <a:xfrm>
            <a:off x="974090" y="95250"/>
            <a:ext cx="4064000" cy="368300"/>
          </a:xfrm>
          <a:prstGeom prst="rect">
            <a:avLst/>
          </a:prstGeom>
          <a:noFill/>
        </p:spPr>
        <p:txBody>
          <a:bodyPr wrap="square" rtlCol="0">
            <a:spAutoFit/>
          </a:bodyPr>
          <a:p>
            <a:endParaRPr lang="zh-CN" altLang="en-US"/>
          </a:p>
        </p:txBody>
      </p:sp>
      <p:sp>
        <p:nvSpPr>
          <p:cNvPr id="11" name="矩形 10"/>
          <p:cNvSpPr/>
          <p:nvPr userDrawn="1"/>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1.xml"/><Relationship Id="rId2" Type="http://schemas.openxmlformats.org/officeDocument/2006/relationships/tags" Target="../tags/tag92.xml"/><Relationship Id="rId1" Type="http://schemas.openxmlformats.org/officeDocument/2006/relationships/tags" Target="../tags/tag91.xml"/></Relationships>
</file>

<file path=ppt/slides/_rels/slide10.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image" Target="../media/image3.png"/><Relationship Id="rId5" Type="http://schemas.openxmlformats.org/officeDocument/2006/relationships/tags" Target="../tags/tag128.xml"/><Relationship Id="rId48" Type="http://schemas.openxmlformats.org/officeDocument/2006/relationships/notesSlide" Target="../notesSlides/notesSlide10.xml"/><Relationship Id="rId47" Type="http://schemas.openxmlformats.org/officeDocument/2006/relationships/slideLayout" Target="../slideLayouts/slideLayout17.xml"/><Relationship Id="rId46" Type="http://schemas.openxmlformats.org/officeDocument/2006/relationships/tags" Target="../tags/tag153.xml"/><Relationship Id="rId45" Type="http://schemas.openxmlformats.org/officeDocument/2006/relationships/tags" Target="../tags/tag152.xml"/><Relationship Id="rId44" Type="http://schemas.openxmlformats.org/officeDocument/2006/relationships/tags" Target="../tags/tag151.xml"/><Relationship Id="rId43" Type="http://schemas.openxmlformats.org/officeDocument/2006/relationships/tags" Target="../tags/tag150.xml"/><Relationship Id="rId42" Type="http://schemas.openxmlformats.org/officeDocument/2006/relationships/tags" Target="../tags/tag149.xml"/><Relationship Id="rId41" Type="http://schemas.openxmlformats.org/officeDocument/2006/relationships/image" Target="../media/image18.png"/><Relationship Id="rId40" Type="http://schemas.openxmlformats.org/officeDocument/2006/relationships/tags" Target="../tags/tag148.xml"/><Relationship Id="rId4" Type="http://schemas.openxmlformats.org/officeDocument/2006/relationships/tags" Target="../tags/tag127.xml"/><Relationship Id="rId39" Type="http://schemas.openxmlformats.org/officeDocument/2006/relationships/tags" Target="../tags/tag147.xml"/><Relationship Id="rId38" Type="http://schemas.openxmlformats.org/officeDocument/2006/relationships/tags" Target="../tags/tag146.xml"/><Relationship Id="rId37" Type="http://schemas.openxmlformats.org/officeDocument/2006/relationships/tags" Target="../tags/tag145.xml"/><Relationship Id="rId36" Type="http://schemas.openxmlformats.org/officeDocument/2006/relationships/tags" Target="../tags/tag144.xml"/><Relationship Id="rId35" Type="http://schemas.openxmlformats.org/officeDocument/2006/relationships/tags" Target="../tags/tag143.xml"/><Relationship Id="rId34" Type="http://schemas.openxmlformats.org/officeDocument/2006/relationships/tags" Target="../tags/tag142.xml"/><Relationship Id="rId33" Type="http://schemas.openxmlformats.org/officeDocument/2006/relationships/tags" Target="../tags/tag141.xml"/><Relationship Id="rId32" Type="http://schemas.openxmlformats.org/officeDocument/2006/relationships/tags" Target="../tags/tag140.xml"/><Relationship Id="rId31" Type="http://schemas.openxmlformats.org/officeDocument/2006/relationships/tags" Target="../tags/tag139.xml"/><Relationship Id="rId30" Type="http://schemas.openxmlformats.org/officeDocument/2006/relationships/image" Target="../media/image17.png"/><Relationship Id="rId3" Type="http://schemas.openxmlformats.org/officeDocument/2006/relationships/tags" Target="../tags/tag126.xml"/><Relationship Id="rId29" Type="http://schemas.openxmlformats.org/officeDocument/2006/relationships/tags" Target="../tags/tag138.xml"/><Relationship Id="rId28" Type="http://schemas.openxmlformats.org/officeDocument/2006/relationships/image" Target="../media/image16.png"/><Relationship Id="rId27" Type="http://schemas.openxmlformats.org/officeDocument/2006/relationships/image" Target="../media/image15.png"/><Relationship Id="rId26" Type="http://schemas.openxmlformats.org/officeDocument/2006/relationships/image" Target="../media/image14.png"/><Relationship Id="rId25" Type="http://schemas.openxmlformats.org/officeDocument/2006/relationships/image" Target="../media/image13.png"/><Relationship Id="rId24" Type="http://schemas.openxmlformats.org/officeDocument/2006/relationships/image" Target="../media/image12.png"/><Relationship Id="rId23" Type="http://schemas.openxmlformats.org/officeDocument/2006/relationships/image" Target="../media/image11.png"/><Relationship Id="rId22" Type="http://schemas.openxmlformats.org/officeDocument/2006/relationships/image" Target="../media/image10.svg"/><Relationship Id="rId21" Type="http://schemas.openxmlformats.org/officeDocument/2006/relationships/image" Target="../media/image9.png"/><Relationship Id="rId20" Type="http://schemas.openxmlformats.org/officeDocument/2006/relationships/image" Target="../media/image8.svg"/><Relationship Id="rId2" Type="http://schemas.openxmlformats.org/officeDocument/2006/relationships/image" Target="../media/image2.png"/><Relationship Id="rId19" Type="http://schemas.openxmlformats.org/officeDocument/2006/relationships/image" Target="../media/image7.png"/><Relationship Id="rId18" Type="http://schemas.openxmlformats.org/officeDocument/2006/relationships/tags" Target="../tags/tag137.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image" Target="../media/image6.svg"/><Relationship Id="rId14" Type="http://schemas.openxmlformats.org/officeDocument/2006/relationships/tags" Target="../tags/tag134.xml"/><Relationship Id="rId13" Type="http://schemas.openxmlformats.org/officeDocument/2006/relationships/image" Target="../media/image5.svg"/><Relationship Id="rId12" Type="http://schemas.openxmlformats.org/officeDocument/2006/relationships/image" Target="../media/image4.png"/><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5.xml"/></Relationships>
</file>

<file path=ppt/slides/_rels/slide11.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tags" Target="../tags/tag156.xml"/><Relationship Id="rId4" Type="http://schemas.openxmlformats.org/officeDocument/2006/relationships/image" Target="../media/image20.png"/><Relationship Id="rId3" Type="http://schemas.openxmlformats.org/officeDocument/2006/relationships/image" Target="../media/image19.png"/><Relationship Id="rId25" Type="http://schemas.openxmlformats.org/officeDocument/2006/relationships/notesSlide" Target="../notesSlides/notesSlide11.xml"/><Relationship Id="rId24" Type="http://schemas.openxmlformats.org/officeDocument/2006/relationships/slideLayout" Target="../slideLayouts/slideLayout17.xml"/><Relationship Id="rId23" Type="http://schemas.openxmlformats.org/officeDocument/2006/relationships/tags" Target="../tags/tag168.xml"/><Relationship Id="rId22" Type="http://schemas.openxmlformats.org/officeDocument/2006/relationships/tags" Target="../tags/tag167.xml"/><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tags" Target="../tags/tag155.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tags" Target="../tags/tag159.xml"/><Relationship Id="rId13" Type="http://schemas.openxmlformats.org/officeDocument/2006/relationships/tags" Target="../tags/tag158.xml"/><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tags" Target="../tags/tag157.xml"/><Relationship Id="rId1" Type="http://schemas.openxmlformats.org/officeDocument/2006/relationships/tags" Target="../tags/tag154.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7.xml"/><Relationship Id="rId5" Type="http://schemas.openxmlformats.org/officeDocument/2006/relationships/tags" Target="../tags/tag17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ags" Target="../tags/tag170.xml"/><Relationship Id="rId1" Type="http://schemas.openxmlformats.org/officeDocument/2006/relationships/tags" Target="../tags/tag169.xml"/></Relationships>
</file>

<file path=ppt/slides/_rels/slide13.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tags" Target="../tags/tag174.xml"/><Relationship Id="rId7" Type="http://schemas.openxmlformats.org/officeDocument/2006/relationships/image" Target="../media/image32.sv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19.png"/><Relationship Id="rId2" Type="http://schemas.openxmlformats.org/officeDocument/2006/relationships/tags" Target="../tags/tag173.xml"/><Relationship Id="rId16" Type="http://schemas.openxmlformats.org/officeDocument/2006/relationships/notesSlide" Target="../notesSlides/notesSlide13.xml"/><Relationship Id="rId15" Type="http://schemas.openxmlformats.org/officeDocument/2006/relationships/slideLayout" Target="../slideLayouts/slideLayout17.xml"/><Relationship Id="rId14" Type="http://schemas.openxmlformats.org/officeDocument/2006/relationships/tags" Target="../tags/tag176.xml"/><Relationship Id="rId13" Type="http://schemas.openxmlformats.org/officeDocument/2006/relationships/image" Target="../media/image36.sv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tags" Target="../tags/tag175.xml"/><Relationship Id="rId1" Type="http://schemas.openxmlformats.org/officeDocument/2006/relationships/tags" Target="../tags/tag17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4.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183.xml"/><Relationship Id="rId7" Type="http://schemas.openxmlformats.org/officeDocument/2006/relationships/image" Target="../media/image3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png"/><Relationship Id="rId3" Type="http://schemas.openxmlformats.org/officeDocument/2006/relationships/tags" Target="../tags/tag182.xml"/><Relationship Id="rId2" Type="http://schemas.openxmlformats.org/officeDocument/2006/relationships/tags" Target="../tags/tag181.xml"/><Relationship Id="rId10" Type="http://schemas.openxmlformats.org/officeDocument/2006/relationships/notesSlide" Target="../notesSlides/notesSlide15.xml"/><Relationship Id="rId1" Type="http://schemas.openxmlformats.org/officeDocument/2006/relationships/tags" Target="../tags/tag180.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7.xml"/><Relationship Id="rId3" Type="http://schemas.openxmlformats.org/officeDocument/2006/relationships/tags" Target="../tags/tag185.xml"/><Relationship Id="rId2" Type="http://schemas.openxmlformats.org/officeDocument/2006/relationships/image" Target="../media/image40.png"/><Relationship Id="rId1" Type="http://schemas.openxmlformats.org/officeDocument/2006/relationships/tags" Target="../tags/tag184.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7.xml"/><Relationship Id="rId4" Type="http://schemas.openxmlformats.org/officeDocument/2006/relationships/tags" Target="../tags/tag187.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186.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7.xml"/><Relationship Id="rId3" Type="http://schemas.openxmlformats.org/officeDocument/2006/relationships/tags" Target="../tags/tag189.xml"/><Relationship Id="rId2" Type="http://schemas.openxmlformats.org/officeDocument/2006/relationships/image" Target="../media/image43.png"/><Relationship Id="rId1" Type="http://schemas.openxmlformats.org/officeDocument/2006/relationships/tags" Target="../tags/tag188.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7.xml"/><Relationship Id="rId2" Type="http://schemas.openxmlformats.org/officeDocument/2006/relationships/tags" Target="../tags/tag191.xml"/><Relationship Id="rId1" Type="http://schemas.openxmlformats.org/officeDocument/2006/relationships/tags" Target="../tags/tag190.xml"/></Relationships>
</file>

<file path=ppt/slides/_rels/slide2.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5" Type="http://schemas.openxmlformats.org/officeDocument/2006/relationships/notesSlide" Target="../notesSlides/notesSlide2.xml"/><Relationship Id="rId14" Type="http://schemas.openxmlformats.org/officeDocument/2006/relationships/slideLayout" Target="../slideLayouts/slideLayout13.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4.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7.xml"/><Relationship Id="rId5" Type="http://schemas.openxmlformats.org/officeDocument/2006/relationships/tags" Target="../tags/tag197.xml"/><Relationship Id="rId4" Type="http://schemas.openxmlformats.org/officeDocument/2006/relationships/image" Target="../media/image44.png"/><Relationship Id="rId3" Type="http://schemas.openxmlformats.org/officeDocument/2006/relationships/tags" Target="../tags/tag196.xml"/><Relationship Id="rId2" Type="http://schemas.openxmlformats.org/officeDocument/2006/relationships/image" Target="../media/image2.png"/><Relationship Id="rId1" Type="http://schemas.openxmlformats.org/officeDocument/2006/relationships/tags" Target="../tags/tag195.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7.xml"/><Relationship Id="rId5" Type="http://schemas.openxmlformats.org/officeDocument/2006/relationships/tags" Target="../tags/tag200.xml"/><Relationship Id="rId4" Type="http://schemas.openxmlformats.org/officeDocument/2006/relationships/image" Target="../media/image45.png"/><Relationship Id="rId3" Type="http://schemas.openxmlformats.org/officeDocument/2006/relationships/tags" Target="../tags/tag199.xml"/><Relationship Id="rId2" Type="http://schemas.openxmlformats.org/officeDocument/2006/relationships/image" Target="../media/image2.png"/><Relationship Id="rId1" Type="http://schemas.openxmlformats.org/officeDocument/2006/relationships/tags" Target="../tags/tag198.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7.xml"/><Relationship Id="rId5" Type="http://schemas.openxmlformats.org/officeDocument/2006/relationships/tags" Target="../tags/tag203.xml"/><Relationship Id="rId4" Type="http://schemas.openxmlformats.org/officeDocument/2006/relationships/image" Target="../media/image45.png"/><Relationship Id="rId3" Type="http://schemas.openxmlformats.org/officeDocument/2006/relationships/tags" Target="../tags/tag202.xml"/><Relationship Id="rId2" Type="http://schemas.openxmlformats.org/officeDocument/2006/relationships/image" Target="../media/image2.png"/><Relationship Id="rId1" Type="http://schemas.openxmlformats.org/officeDocument/2006/relationships/tags" Target="../tags/tag201.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7.xml"/><Relationship Id="rId5" Type="http://schemas.openxmlformats.org/officeDocument/2006/relationships/tags" Target="../tags/tag206.xml"/><Relationship Id="rId4" Type="http://schemas.openxmlformats.org/officeDocument/2006/relationships/image" Target="../media/image46.png"/><Relationship Id="rId3" Type="http://schemas.openxmlformats.org/officeDocument/2006/relationships/tags" Target="../tags/tag205.xml"/><Relationship Id="rId2" Type="http://schemas.openxmlformats.org/officeDocument/2006/relationships/image" Target="../media/image2.png"/><Relationship Id="rId1" Type="http://schemas.openxmlformats.org/officeDocument/2006/relationships/tags" Target="../tags/tag204.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7.xml"/><Relationship Id="rId4" Type="http://schemas.openxmlformats.org/officeDocument/2006/relationships/tags" Target="../tags/tag208.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tags" Target="../tags/tag207.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7.xml"/><Relationship Id="rId6" Type="http://schemas.openxmlformats.org/officeDocument/2006/relationships/tags" Target="../tags/tag211.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tags" Target="../tags/tag210.xml"/><Relationship Id="rId2" Type="http://schemas.openxmlformats.org/officeDocument/2006/relationships/image" Target="../media/image2.png"/><Relationship Id="rId1" Type="http://schemas.openxmlformats.org/officeDocument/2006/relationships/tags" Target="../tags/tag209.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7.xml"/><Relationship Id="rId5" Type="http://schemas.openxmlformats.org/officeDocument/2006/relationships/tags" Target="../tags/tag214.xml"/><Relationship Id="rId4" Type="http://schemas.openxmlformats.org/officeDocument/2006/relationships/image" Target="../media/image50.png"/><Relationship Id="rId3" Type="http://schemas.openxmlformats.org/officeDocument/2006/relationships/tags" Target="../tags/tag213.xml"/><Relationship Id="rId2" Type="http://schemas.openxmlformats.org/officeDocument/2006/relationships/image" Target="../media/image2.png"/><Relationship Id="rId1" Type="http://schemas.openxmlformats.org/officeDocument/2006/relationships/tags" Target="../tags/tag212.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217.xml"/><Relationship Id="rId7" Type="http://schemas.openxmlformats.org/officeDocument/2006/relationships/image" Target="../media/image54.sv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tags" Target="../tags/tag216.xml"/><Relationship Id="rId2" Type="http://schemas.openxmlformats.org/officeDocument/2006/relationships/image" Target="../media/image2.png"/><Relationship Id="rId10" Type="http://schemas.openxmlformats.org/officeDocument/2006/relationships/notesSlide" Target="../notesSlides/notesSlide28.xml"/><Relationship Id="rId1" Type="http://schemas.openxmlformats.org/officeDocument/2006/relationships/tags" Target="../tags/tag215.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17.xml"/><Relationship Id="rId7" Type="http://schemas.openxmlformats.org/officeDocument/2006/relationships/tags" Target="../tags/tag220.xml"/><Relationship Id="rId6" Type="http://schemas.openxmlformats.org/officeDocument/2006/relationships/image" Target="../media/image55.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tags" Target="../tags/tag219.xml"/><Relationship Id="rId2" Type="http://schemas.openxmlformats.org/officeDocument/2006/relationships/image" Target="../media/image2.png"/><Relationship Id="rId1" Type="http://schemas.openxmlformats.org/officeDocument/2006/relationships/tags" Target="../tags/tag218.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4.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7.xml"/><Relationship Id="rId2" Type="http://schemas.openxmlformats.org/officeDocument/2006/relationships/tags" Target="../tags/tag222.xml"/><Relationship Id="rId1" Type="http://schemas.openxmlformats.org/officeDocument/2006/relationships/tags" Target="../tags/tag221.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7.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7.xml"/><Relationship Id="rId2" Type="http://schemas.openxmlformats.org/officeDocument/2006/relationships/tags" Target="../tags/tag227.xml"/><Relationship Id="rId1" Type="http://schemas.openxmlformats.org/officeDocument/2006/relationships/tags" Target="../tags/tag226.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4.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17.xml"/><Relationship Id="rId5" Type="http://schemas.openxmlformats.org/officeDocument/2006/relationships/tags" Target="../tags/tag232.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tags" Target="../tags/tag231.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1.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7.xml"/><Relationship Id="rId3" Type="http://schemas.openxmlformats.org/officeDocument/2006/relationships/tags" Target="../tags/tag110.xml"/><Relationship Id="rId2" Type="http://schemas.openxmlformats.org/officeDocument/2006/relationships/image" Target="../media/image1.jpeg"/><Relationship Id="rId1" Type="http://schemas.openxmlformats.org/officeDocument/2006/relationships/tags" Target="../tags/tag109.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7.xml"/><Relationship Id="rId3" Type="http://schemas.openxmlformats.org/officeDocument/2006/relationships/tags" Target="../tags/tag112.xml"/><Relationship Id="rId2" Type="http://schemas.openxmlformats.org/officeDocument/2006/relationships/image" Target="../media/image1.jpeg"/><Relationship Id="rId1" Type="http://schemas.openxmlformats.org/officeDocument/2006/relationships/tags" Target="../tags/tag111.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7.xml"/><Relationship Id="rId5" Type="http://schemas.openxmlformats.org/officeDocument/2006/relationships/tags" Target="../tags/tag115.xml"/><Relationship Id="rId4" Type="http://schemas.openxmlformats.org/officeDocument/2006/relationships/image" Target="../media/image2.png"/><Relationship Id="rId3" Type="http://schemas.openxmlformats.org/officeDocument/2006/relationships/tags" Target="../tags/tag114.xml"/><Relationship Id="rId2" Type="http://schemas.openxmlformats.org/officeDocument/2006/relationships/image" Target="../media/image1.jpeg"/><Relationship Id="rId1" Type="http://schemas.openxmlformats.org/officeDocument/2006/relationships/tags" Target="../tags/tag11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4.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7.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image" Target="../media/image2.png"/><Relationship Id="rId1" Type="http://schemas.openxmlformats.org/officeDocument/2006/relationships/tags" Target="../tags/tag11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7.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image" Target="../media/image2.png"/><Relationship Id="rId1" Type="http://schemas.openxmlformats.org/officeDocument/2006/relationships/tags" Target="../tags/tag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526540" y="1440180"/>
            <a:ext cx="9180195" cy="3406775"/>
          </a:xfrm>
        </p:spPr>
        <p:txBody>
          <a:bodyPr>
            <a:normAutofit/>
          </a:bodyPr>
          <a:lstStyle/>
          <a:p>
            <a:r>
              <a:rPr lang="en-US" altLang="zh-CN" sz="4800"/>
              <a:t>HyperCRX-IntelliOps：</a:t>
            </a:r>
            <a:br>
              <a:rPr lang="en-US" altLang="zh-CN" sz="4800"/>
            </a:br>
            <a:r>
              <a:rPr lang="zh-CN" altLang="en-US" sz="4800"/>
              <a:t>赋能开源洞察及开源</a:t>
            </a:r>
            <a:r>
              <a:rPr lang="zh-CN" altLang="en-US" sz="4800"/>
              <a:t>运营的</a:t>
            </a:r>
            <a:br>
              <a:rPr lang="zh-CN" altLang="en-US" sz="4800"/>
            </a:br>
            <a:r>
              <a:rPr lang="zh-CN" altLang="en-US" sz="4800"/>
              <a:t>全面自动化工具</a:t>
            </a:r>
            <a:endParaRPr lang="zh-CN" altLang="en-US" sz="4800"/>
          </a:p>
        </p:txBody>
      </p:sp>
      <p:sp>
        <p:nvSpPr>
          <p:cNvPr id="6" name="文本框 5"/>
          <p:cNvSpPr txBox="1"/>
          <p:nvPr/>
        </p:nvSpPr>
        <p:spPr>
          <a:xfrm>
            <a:off x="4645660" y="4846955"/>
            <a:ext cx="2900045" cy="706755"/>
          </a:xfrm>
          <a:prstGeom prst="rect">
            <a:avLst/>
          </a:prstGeom>
          <a:noFill/>
        </p:spPr>
        <p:txBody>
          <a:bodyPr wrap="square" rtlCol="0">
            <a:spAutoFit/>
          </a:bodyPr>
          <a:p>
            <a:r>
              <a:rPr lang="zh-CN" altLang="en-US" sz="2000" b="1"/>
              <a:t>队伍：</a:t>
            </a:r>
            <a:r>
              <a:rPr lang="en-US" altLang="zh-CN" sz="2000" b="1"/>
              <a:t>X-Team</a:t>
            </a:r>
            <a:endParaRPr lang="en-US" altLang="zh-CN" sz="2000" b="1"/>
          </a:p>
          <a:p>
            <a:r>
              <a:rPr lang="zh-CN" altLang="en-US" sz="2000" b="1"/>
              <a:t>成员</a:t>
            </a:r>
            <a:r>
              <a:rPr lang="en-US" altLang="zh-CN" sz="2000" b="1"/>
              <a:t>：</a:t>
            </a:r>
            <a:r>
              <a:rPr lang="zh-CN" altLang="en-US" sz="2000" b="1"/>
              <a:t>王衍童</a:t>
            </a:r>
            <a:r>
              <a:rPr lang="en-US" altLang="zh-CN" sz="2000" b="1"/>
              <a:t>、</a:t>
            </a:r>
            <a:r>
              <a:rPr lang="zh-CN" altLang="en-US" sz="2000" b="1"/>
              <a:t>谢思怡</a:t>
            </a:r>
            <a:endParaRPr lang="zh-CN" altLang="en-US" sz="2000" b="1"/>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837545" y="1327150"/>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en-US" altLang="zh-CN" sz="2445">
                <a:sym typeface="+mn-ea"/>
              </a:rPr>
              <a:t>HyperCRX-IntelliOps：</a:t>
            </a:r>
            <a:r>
              <a:rPr lang="zh-CN" altLang="en-US" sz="2445">
                <a:sym typeface="+mn-ea"/>
              </a:rPr>
              <a:t>赋能开源洞察及开源运营的全面自动化工具</a:t>
            </a:r>
            <a:endParaRPr lang="zh-CN" altLang="en-US" sz="2445"/>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696595" y="1327150"/>
            <a:ext cx="10355580" cy="5585460"/>
          </a:xfrm>
          <a:prstGeom prst="rect">
            <a:avLst/>
          </a:prstGeom>
          <a:noFill/>
        </p:spPr>
        <p:txBody>
          <a:bodyPr wrap="square" rtlCol="0" anchor="t">
            <a:noAutofit/>
          </a:bodyPr>
          <a:p>
            <a:pPr indent="457200" algn="l">
              <a:buClrTx/>
              <a:buSzTx/>
              <a:buNone/>
            </a:pPr>
            <a:endParaRPr lang="zh-CN" altLang="en-US" sz="2400">
              <a:solidFill>
                <a:schemeClr val="tx1"/>
              </a:solidFill>
              <a:uFillTx/>
              <a:latin typeface="Times New Roman" panose="02020503050405090304" charset="0"/>
              <a:ea typeface="宋体-简" panose="02010800040101010101" charset="-122"/>
              <a:sym typeface="+mn-ea"/>
            </a:endParaRPr>
          </a:p>
        </p:txBody>
      </p:sp>
      <p:graphicFrame>
        <p:nvGraphicFramePr>
          <p:cNvPr id="8" name="表格 7"/>
          <p:cNvGraphicFramePr/>
          <p:nvPr>
            <p:custDataLst>
              <p:tags r:id="rId4"/>
            </p:custDataLst>
          </p:nvPr>
        </p:nvGraphicFramePr>
        <p:xfrm>
          <a:off x="781050" y="1774190"/>
          <a:ext cx="3547110" cy="3925570"/>
        </p:xfrm>
        <a:graphic>
          <a:graphicData uri="http://schemas.openxmlformats.org/drawingml/2006/table">
            <a:tbl>
              <a:tblPr firstRow="1" bandRow="1">
                <a:tableStyleId>{5C22544A-7EE6-4342-B048-85BDC9FD1C3A}</a:tableStyleId>
              </a:tblPr>
              <a:tblGrid>
                <a:gridCol w="2195830"/>
                <a:gridCol w="1351280"/>
              </a:tblGrid>
              <a:tr h="376555">
                <a:tc>
                  <a:txBody>
                    <a:bodyPr/>
                    <a:p>
                      <a:pPr algn="ctr">
                        <a:buNone/>
                      </a:pPr>
                      <a:r>
                        <a:rPr lang="zh-CN" altLang="en-US"/>
                        <a:t>功能</a:t>
                      </a:r>
                      <a:r>
                        <a:rPr lang="zh-CN" altLang="en-US"/>
                        <a:t>名字</a:t>
                      </a:r>
                      <a:endParaRPr lang="zh-CN" altLang="en-US"/>
                    </a:p>
                  </a:txBody>
                  <a:tcPr/>
                </a:tc>
                <a:tc>
                  <a:txBody>
                    <a:bodyPr/>
                    <a:p>
                      <a:pPr algn="ctr">
                        <a:buNone/>
                      </a:pPr>
                      <a:r>
                        <a:rPr lang="zh-CN" altLang="en-US"/>
                        <a:t>编号</a:t>
                      </a:r>
                      <a:endParaRPr lang="zh-CN" altLang="en-US"/>
                    </a:p>
                  </a:txBody>
                  <a:tcPr/>
                </a:tc>
              </a:tr>
              <a:tr h="420370">
                <a:tc>
                  <a:txBody>
                    <a:bodyPr/>
                    <a:p>
                      <a:pPr algn="ctr">
                        <a:buNone/>
                      </a:pPr>
                      <a:r>
                        <a:rPr lang="zh-CN" altLang="en-US"/>
                        <a:t>repo-issue-tooltip</a:t>
                      </a:r>
                      <a:endParaRPr lang="zh-CN" altLang="en-US"/>
                    </a:p>
                  </a:txBody>
                  <a:tcPr/>
                </a:tc>
                <a:tc>
                  <a:txBody>
                    <a:bodyPr/>
                    <a:p>
                      <a:pPr algn="ctr">
                        <a:buNone/>
                      </a:pPr>
                      <a:r>
                        <a:rPr lang="en-US" altLang="zh-CN"/>
                        <a:t>1</a:t>
                      </a:r>
                      <a:endParaRPr lang="en-US" altLang="zh-CN"/>
                    </a:p>
                  </a:txBody>
                  <a:tcPr/>
                </a:tc>
              </a:tr>
              <a:tr h="376555">
                <a:tc>
                  <a:txBody>
                    <a:bodyPr/>
                    <a:p>
                      <a:pPr algn="ctr">
                        <a:buNone/>
                      </a:pPr>
                      <a:r>
                        <a:rPr lang="zh-CN" altLang="en-US"/>
                        <a:t>repo-pr-tooltip</a:t>
                      </a:r>
                      <a:endParaRPr lang="zh-CN" altLang="en-US"/>
                    </a:p>
                  </a:txBody>
                  <a:tcPr/>
                </a:tc>
                <a:tc>
                  <a:txBody>
                    <a:bodyPr/>
                    <a:p>
                      <a:pPr algn="ctr">
                        <a:buNone/>
                      </a:pPr>
                      <a:r>
                        <a:rPr lang="en-US" altLang="zh-CN"/>
                        <a:t>2</a:t>
                      </a:r>
                      <a:endParaRPr lang="en-US" altLang="zh-CN"/>
                    </a:p>
                  </a:txBody>
                  <a:tcPr/>
                </a:tc>
              </a:tr>
              <a:tr h="376555">
                <a:tc>
                  <a:txBody>
                    <a:bodyPr/>
                    <a:p>
                      <a:pPr algn="ctr">
                        <a:buNone/>
                      </a:pPr>
                      <a:r>
                        <a:rPr lang="zh-CN" altLang="en-US"/>
                        <a:t>repo-fork-tooltip</a:t>
                      </a:r>
                      <a:endParaRPr lang="zh-CN" altLang="en-US"/>
                    </a:p>
                  </a:txBody>
                  <a:tcPr/>
                </a:tc>
                <a:tc>
                  <a:txBody>
                    <a:bodyPr/>
                    <a:p>
                      <a:pPr algn="ctr">
                        <a:buNone/>
                      </a:pPr>
                      <a:r>
                        <a:rPr lang="en-US" altLang="zh-CN"/>
                        <a:t>3</a:t>
                      </a:r>
                      <a:endParaRPr lang="en-US" altLang="zh-CN"/>
                    </a:p>
                  </a:txBody>
                  <a:tcPr/>
                </a:tc>
              </a:tr>
              <a:tr h="375920">
                <a:tc>
                  <a:txBody>
                    <a:bodyPr/>
                    <a:p>
                      <a:pPr algn="ctr">
                        <a:buNone/>
                      </a:pPr>
                      <a:r>
                        <a:rPr lang="zh-CN" altLang="en-US"/>
                        <a:t>repo-star-tooltip</a:t>
                      </a:r>
                      <a:endParaRPr lang="zh-CN" altLang="en-US"/>
                    </a:p>
                  </a:txBody>
                  <a:tcPr/>
                </a:tc>
                <a:tc>
                  <a:txBody>
                    <a:bodyPr/>
                    <a:p>
                      <a:pPr algn="ctr">
                        <a:buNone/>
                      </a:pPr>
                      <a:r>
                        <a:rPr lang="en-US" altLang="zh-CN"/>
                        <a:t>4</a:t>
                      </a:r>
                      <a:endParaRPr lang="en-US" altLang="zh-CN"/>
                    </a:p>
                  </a:txBody>
                  <a:tcPr/>
                </a:tc>
              </a:tr>
              <a:tr h="658495">
                <a:tc>
                  <a:txBody>
                    <a:bodyPr/>
                    <a:p>
                      <a:pPr algn="ctr">
                        <a:buNone/>
                      </a:pPr>
                      <a:r>
                        <a:rPr lang="zh-CN" altLang="en-US"/>
                        <a:t>repo-header-labels</a:t>
                      </a:r>
                      <a:endParaRPr lang="zh-CN" altLang="en-US"/>
                    </a:p>
                  </a:txBody>
                  <a:tcPr/>
                </a:tc>
                <a:tc>
                  <a:txBody>
                    <a:bodyPr/>
                    <a:p>
                      <a:pPr algn="ctr">
                        <a:buNone/>
                      </a:pPr>
                      <a:r>
                        <a:rPr lang="en-US" altLang="zh-CN"/>
                        <a:t>5，6，7</a:t>
                      </a:r>
                      <a:endParaRPr lang="en-US" altLang="zh-CN"/>
                    </a:p>
                  </a:txBody>
                  <a:tcPr/>
                </a:tc>
              </a:tr>
              <a:tr h="670560">
                <a:tc>
                  <a:txBody>
                    <a:bodyPr/>
                    <a:p>
                      <a:pPr algn="ctr">
                        <a:buNone/>
                      </a:pPr>
                      <a:r>
                        <a:rPr lang="zh-CN" altLang="en-US"/>
                        <a:t>repo-activity-openrank-trends</a:t>
                      </a:r>
                      <a:endParaRPr lang="zh-CN" altLang="en-US"/>
                    </a:p>
                  </a:txBody>
                  <a:tcPr/>
                </a:tc>
                <a:tc>
                  <a:txBody>
                    <a:bodyPr/>
                    <a:p>
                      <a:pPr algn="ctr">
                        <a:buNone/>
                      </a:pPr>
                      <a:r>
                        <a:rPr lang="en-US" altLang="zh-CN"/>
                        <a:t>8</a:t>
                      </a:r>
                      <a:endParaRPr lang="en-US" altLang="zh-CN"/>
                    </a:p>
                  </a:txBody>
                  <a:tcPr/>
                </a:tc>
              </a:tr>
              <a:tr h="670560">
                <a:tc>
                  <a:txBody>
                    <a:bodyPr/>
                    <a:p>
                      <a:pPr algn="ctr">
                        <a:buNone/>
                      </a:pPr>
                      <a:r>
                        <a:rPr lang="zh-CN" altLang="en-US"/>
                        <a:t>developer-activity-openrank-trends</a:t>
                      </a:r>
                      <a:endParaRPr lang="zh-CN" altLang="en-US"/>
                    </a:p>
                  </a:txBody>
                  <a:tcPr/>
                </a:tc>
                <a:tc>
                  <a:txBody>
                    <a:bodyPr/>
                    <a:p>
                      <a:pPr algn="ctr">
                        <a:buNone/>
                      </a:pPr>
                      <a:r>
                        <a:rPr lang="en-US" altLang="zh-CN"/>
                        <a:t>9</a:t>
                      </a:r>
                      <a:endParaRPr lang="en-US" altLang="zh-CN"/>
                    </a:p>
                  </a:txBody>
                  <a:tcPr/>
                </a:tc>
              </a:tr>
            </a:tbl>
          </a:graphicData>
        </a:graphic>
      </p:graphicFrame>
      <p:pic>
        <p:nvPicPr>
          <p:cNvPr id="157" name="图片 1"/>
          <p:cNvPicPr>
            <a:picLocks noChangeAspect="1"/>
          </p:cNvPicPr>
          <p:nvPr>
            <p:custDataLst>
              <p:tags r:id="rId5"/>
            </p:custDataLst>
          </p:nvPr>
        </p:nvPicPr>
        <p:blipFill>
          <a:blip r:embed="rId6"/>
          <a:srcRect b="48165"/>
          <a:stretch>
            <a:fillRect/>
          </a:stretch>
        </p:blipFill>
        <p:spPr>
          <a:xfrm>
            <a:off x="5372100" y="1917700"/>
            <a:ext cx="5265420" cy="3148330"/>
          </a:xfrm>
          <a:prstGeom prst="rect">
            <a:avLst/>
          </a:prstGeom>
          <a:noFill/>
          <a:ln>
            <a:solidFill>
              <a:schemeClr val="tx1"/>
            </a:solidFill>
          </a:ln>
        </p:spPr>
      </p:pic>
      <p:sp>
        <p:nvSpPr>
          <p:cNvPr id="158" name="矩形 157"/>
          <p:cNvSpPr/>
          <p:nvPr/>
        </p:nvSpPr>
        <p:spPr>
          <a:xfrm>
            <a:off x="5697855" y="2092325"/>
            <a:ext cx="434340" cy="174625"/>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9" name="矩形 158"/>
          <p:cNvSpPr/>
          <p:nvPr>
            <p:custDataLst>
              <p:tags r:id="rId7"/>
            </p:custDataLst>
          </p:nvPr>
        </p:nvSpPr>
        <p:spPr>
          <a:xfrm>
            <a:off x="6166485" y="2092325"/>
            <a:ext cx="527685" cy="174625"/>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0" name="矩形 159"/>
          <p:cNvSpPr/>
          <p:nvPr>
            <p:custDataLst>
              <p:tags r:id="rId8"/>
            </p:custDataLst>
          </p:nvPr>
        </p:nvSpPr>
        <p:spPr>
          <a:xfrm>
            <a:off x="6660515" y="2306955"/>
            <a:ext cx="527685" cy="134620"/>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1" name="矩形 160"/>
          <p:cNvSpPr/>
          <p:nvPr>
            <p:custDataLst>
              <p:tags r:id="rId9"/>
            </p:custDataLst>
          </p:nvPr>
        </p:nvSpPr>
        <p:spPr>
          <a:xfrm>
            <a:off x="8999855" y="2306955"/>
            <a:ext cx="527685" cy="134620"/>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2" name="矩形 161"/>
          <p:cNvSpPr/>
          <p:nvPr>
            <p:custDataLst>
              <p:tags r:id="rId10"/>
            </p:custDataLst>
          </p:nvPr>
        </p:nvSpPr>
        <p:spPr>
          <a:xfrm>
            <a:off x="9540240" y="2306955"/>
            <a:ext cx="527685" cy="134620"/>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3" name="矩形 162"/>
          <p:cNvSpPr/>
          <p:nvPr>
            <p:custDataLst>
              <p:tags r:id="rId11"/>
            </p:custDataLst>
          </p:nvPr>
        </p:nvSpPr>
        <p:spPr>
          <a:xfrm>
            <a:off x="9100185" y="2092325"/>
            <a:ext cx="434340" cy="173990"/>
          </a:xfrm>
          <a:prstGeom prst="rect">
            <a:avLst/>
          </a:prstGeom>
          <a:noFill/>
          <a:ln w="9525" cap="flat" cmpd="sng">
            <a:solidFill>
              <a:schemeClr val="accent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64" name="图片 163" descr="鼠标手势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22645" y="2228215"/>
            <a:ext cx="134620" cy="134620"/>
          </a:xfrm>
          <a:prstGeom prst="rect">
            <a:avLst/>
          </a:prstGeom>
        </p:spPr>
      </p:pic>
      <p:pic>
        <p:nvPicPr>
          <p:cNvPr id="165" name="图片 164" descr="鼠标手势3"/>
          <p:cNvPicPr>
            <a:picLocks noChangeAspect="1"/>
          </p:cNvPicPr>
          <p:nvPr>
            <p:custDataLst>
              <p:tags r:id="rId14"/>
            </p:custDataLst>
          </p:nvPr>
        </p:nvPicPr>
        <p:blipFill>
          <a:blip r:embed="rId12">
            <a:extLst>
              <a:ext uri="{96DAC541-7B7A-43D3-8B79-37D633B846F1}">
                <asvg:svgBlip xmlns:asvg="http://schemas.microsoft.com/office/drawing/2016/SVG/main" r:embed="rId15"/>
              </a:ext>
            </a:extLst>
          </a:blip>
          <a:stretch>
            <a:fillRect/>
          </a:stretch>
        </p:blipFill>
        <p:spPr>
          <a:xfrm>
            <a:off x="6438900" y="2211070"/>
            <a:ext cx="133985" cy="133985"/>
          </a:xfrm>
          <a:prstGeom prst="rect">
            <a:avLst/>
          </a:prstGeom>
        </p:spPr>
      </p:pic>
      <p:pic>
        <p:nvPicPr>
          <p:cNvPr id="166" name="图片 165" descr="鼠标手势3"/>
          <p:cNvPicPr>
            <a:picLocks noChangeAspect="1"/>
          </p:cNvPicPr>
          <p:nvPr>
            <p:custDataLst>
              <p:tags r:id="rId16"/>
            </p:custDataLst>
          </p:nvPr>
        </p:nvPicPr>
        <p:blipFill>
          <a:blip r:embed="rId12">
            <a:extLst>
              <a:ext uri="{96DAC541-7B7A-43D3-8B79-37D633B846F1}">
                <asvg:svgBlip xmlns:asvg="http://schemas.microsoft.com/office/drawing/2016/SVG/main" r:embed="rId15"/>
              </a:ext>
            </a:extLst>
          </a:blip>
          <a:stretch>
            <a:fillRect/>
          </a:stretch>
        </p:blipFill>
        <p:spPr>
          <a:xfrm>
            <a:off x="6953250" y="2360295"/>
            <a:ext cx="134620" cy="134620"/>
          </a:xfrm>
          <a:prstGeom prst="rect">
            <a:avLst/>
          </a:prstGeom>
        </p:spPr>
      </p:pic>
      <p:pic>
        <p:nvPicPr>
          <p:cNvPr id="167" name="图片 166" descr="鼠标手势3"/>
          <p:cNvPicPr>
            <a:picLocks noChangeAspect="1"/>
          </p:cNvPicPr>
          <p:nvPr>
            <p:custDataLst>
              <p:tags r:id="rId17"/>
            </p:custDataLst>
          </p:nvPr>
        </p:nvPicPr>
        <p:blipFill>
          <a:blip r:embed="rId12">
            <a:extLst>
              <a:ext uri="{96DAC541-7B7A-43D3-8B79-37D633B846F1}">
                <asvg:svgBlip xmlns:asvg="http://schemas.microsoft.com/office/drawing/2016/SVG/main" r:embed="rId15"/>
              </a:ext>
            </a:extLst>
          </a:blip>
          <a:stretch>
            <a:fillRect/>
          </a:stretch>
        </p:blipFill>
        <p:spPr>
          <a:xfrm>
            <a:off x="9058910" y="2405380"/>
            <a:ext cx="133985" cy="133985"/>
          </a:xfrm>
          <a:prstGeom prst="rect">
            <a:avLst/>
          </a:prstGeom>
        </p:spPr>
      </p:pic>
      <p:pic>
        <p:nvPicPr>
          <p:cNvPr id="168" name="图片 167" descr="鼠标手势3"/>
          <p:cNvPicPr>
            <a:picLocks noChangeAspect="1"/>
          </p:cNvPicPr>
          <p:nvPr>
            <p:custDataLst>
              <p:tags r:id="rId18"/>
            </p:custDataLst>
          </p:nvPr>
        </p:nvPicPr>
        <p:blipFill>
          <a:blip r:embed="rId12">
            <a:extLst>
              <a:ext uri="{96DAC541-7B7A-43D3-8B79-37D633B846F1}">
                <asvg:svgBlip xmlns:asvg="http://schemas.microsoft.com/office/drawing/2016/SVG/main" r:embed="rId15"/>
              </a:ext>
            </a:extLst>
          </a:blip>
          <a:stretch>
            <a:fillRect/>
          </a:stretch>
        </p:blipFill>
        <p:spPr>
          <a:xfrm>
            <a:off x="9794240" y="2385695"/>
            <a:ext cx="134620" cy="134620"/>
          </a:xfrm>
          <a:prstGeom prst="rect">
            <a:avLst/>
          </a:prstGeom>
        </p:spPr>
      </p:pic>
      <p:pic>
        <p:nvPicPr>
          <p:cNvPr id="169" name="图片 168" descr="点击"/>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6860000">
            <a:off x="9440545" y="2093595"/>
            <a:ext cx="184785" cy="184785"/>
          </a:xfrm>
          <a:prstGeom prst="rect">
            <a:avLst/>
          </a:prstGeom>
        </p:spPr>
      </p:pic>
      <p:pic>
        <p:nvPicPr>
          <p:cNvPr id="170" name="图片 169" descr="箭头"/>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580000">
            <a:off x="9625965" y="2007235"/>
            <a:ext cx="214630" cy="215900"/>
          </a:xfrm>
          <a:prstGeom prst="rect">
            <a:avLst/>
          </a:prstGeom>
        </p:spPr>
      </p:pic>
      <p:pic>
        <p:nvPicPr>
          <p:cNvPr id="172" name="图片 171" descr="QQ_1728296328522"/>
          <p:cNvPicPr>
            <a:picLocks noChangeAspect="1"/>
          </p:cNvPicPr>
          <p:nvPr/>
        </p:nvPicPr>
        <p:blipFill>
          <a:blip r:embed="rId23"/>
          <a:stretch>
            <a:fillRect/>
          </a:stretch>
        </p:blipFill>
        <p:spPr>
          <a:xfrm>
            <a:off x="5442585" y="2416810"/>
            <a:ext cx="838200" cy="680085"/>
          </a:xfrm>
          <a:prstGeom prst="rect">
            <a:avLst/>
          </a:prstGeom>
          <a:ln>
            <a:solidFill>
              <a:schemeClr val="accent1"/>
            </a:solidFill>
          </a:ln>
        </p:spPr>
      </p:pic>
      <p:pic>
        <p:nvPicPr>
          <p:cNvPr id="173" name="图片 172" descr="QQ_1728296373361"/>
          <p:cNvPicPr>
            <a:picLocks noChangeAspect="1"/>
          </p:cNvPicPr>
          <p:nvPr/>
        </p:nvPicPr>
        <p:blipFill>
          <a:blip r:embed="rId24"/>
          <a:stretch>
            <a:fillRect/>
          </a:stretch>
        </p:blipFill>
        <p:spPr>
          <a:xfrm>
            <a:off x="5818505" y="3210560"/>
            <a:ext cx="1036320" cy="1530985"/>
          </a:xfrm>
          <a:prstGeom prst="rect">
            <a:avLst/>
          </a:prstGeom>
          <a:ln>
            <a:solidFill>
              <a:schemeClr val="accent1"/>
            </a:solidFill>
          </a:ln>
        </p:spPr>
      </p:pic>
      <p:pic>
        <p:nvPicPr>
          <p:cNvPr id="174" name="图片 173" descr="QQ_1728296413971"/>
          <p:cNvPicPr>
            <a:picLocks noChangeAspect="1"/>
          </p:cNvPicPr>
          <p:nvPr/>
        </p:nvPicPr>
        <p:blipFill>
          <a:blip r:embed="rId25"/>
          <a:stretch>
            <a:fillRect/>
          </a:stretch>
        </p:blipFill>
        <p:spPr>
          <a:xfrm>
            <a:off x="8445500" y="2569845"/>
            <a:ext cx="951865" cy="615315"/>
          </a:xfrm>
          <a:prstGeom prst="rect">
            <a:avLst/>
          </a:prstGeom>
          <a:ln>
            <a:solidFill>
              <a:schemeClr val="accent1"/>
            </a:solidFill>
          </a:ln>
        </p:spPr>
      </p:pic>
      <p:pic>
        <p:nvPicPr>
          <p:cNvPr id="175" name="图片 174" descr="QQ_1728296438625"/>
          <p:cNvPicPr>
            <a:picLocks noChangeAspect="1"/>
          </p:cNvPicPr>
          <p:nvPr/>
        </p:nvPicPr>
        <p:blipFill>
          <a:blip r:embed="rId26"/>
          <a:stretch>
            <a:fillRect/>
          </a:stretch>
        </p:blipFill>
        <p:spPr>
          <a:xfrm>
            <a:off x="9486900" y="2562860"/>
            <a:ext cx="978535" cy="615950"/>
          </a:xfrm>
          <a:prstGeom prst="rect">
            <a:avLst/>
          </a:prstGeom>
          <a:ln>
            <a:solidFill>
              <a:schemeClr val="accent1"/>
            </a:solidFill>
          </a:ln>
        </p:spPr>
      </p:pic>
      <p:pic>
        <p:nvPicPr>
          <p:cNvPr id="176" name="图片 175" descr="QQ_1728296587719"/>
          <p:cNvPicPr>
            <a:picLocks noChangeAspect="1"/>
          </p:cNvPicPr>
          <p:nvPr/>
        </p:nvPicPr>
        <p:blipFill>
          <a:blip r:embed="rId27"/>
          <a:stretch>
            <a:fillRect/>
          </a:stretch>
        </p:blipFill>
        <p:spPr>
          <a:xfrm>
            <a:off x="6953250" y="2499995"/>
            <a:ext cx="951230" cy="612775"/>
          </a:xfrm>
          <a:prstGeom prst="rect">
            <a:avLst/>
          </a:prstGeom>
          <a:ln>
            <a:solidFill>
              <a:schemeClr val="accent1"/>
            </a:solidFill>
          </a:ln>
        </p:spPr>
      </p:pic>
      <p:pic>
        <p:nvPicPr>
          <p:cNvPr id="177" name="图片 176" descr="QQ_1728296626066"/>
          <p:cNvPicPr>
            <a:picLocks noChangeAspect="1"/>
          </p:cNvPicPr>
          <p:nvPr/>
        </p:nvPicPr>
        <p:blipFill>
          <a:blip r:embed="rId28"/>
          <a:stretch>
            <a:fillRect/>
          </a:stretch>
        </p:blipFill>
        <p:spPr>
          <a:xfrm>
            <a:off x="7188200" y="3126105"/>
            <a:ext cx="951865" cy="612775"/>
          </a:xfrm>
          <a:prstGeom prst="rect">
            <a:avLst/>
          </a:prstGeom>
          <a:ln>
            <a:solidFill>
              <a:schemeClr val="accent1"/>
            </a:solidFill>
          </a:ln>
        </p:spPr>
      </p:pic>
      <p:pic>
        <p:nvPicPr>
          <p:cNvPr id="178" name="图片 177"/>
          <p:cNvPicPr>
            <a:picLocks noChangeAspect="1"/>
          </p:cNvPicPr>
          <p:nvPr>
            <p:custDataLst>
              <p:tags r:id="rId29"/>
            </p:custDataLst>
          </p:nvPr>
        </p:nvPicPr>
        <p:blipFill>
          <a:blip r:embed="rId30"/>
          <a:stretch>
            <a:fillRect/>
          </a:stretch>
        </p:blipFill>
        <p:spPr>
          <a:xfrm>
            <a:off x="7486015" y="3739515"/>
            <a:ext cx="951230" cy="1175385"/>
          </a:xfrm>
          <a:prstGeom prst="rect">
            <a:avLst/>
          </a:prstGeom>
          <a:ln>
            <a:solidFill>
              <a:schemeClr val="accent1"/>
            </a:solidFill>
          </a:ln>
        </p:spPr>
      </p:pic>
      <p:cxnSp>
        <p:nvCxnSpPr>
          <p:cNvPr id="179" name="直接箭头连接符 178"/>
          <p:cNvCxnSpPr>
            <a:stCxn id="165" idx="2"/>
            <a:endCxn id="173" idx="0"/>
          </p:cNvCxnSpPr>
          <p:nvPr/>
        </p:nvCxnSpPr>
        <p:spPr>
          <a:xfrm flipH="1">
            <a:off x="6336665" y="2345055"/>
            <a:ext cx="169545" cy="8655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81" name="序号"/>
          <p:cNvSpPr txBox="1"/>
          <p:nvPr>
            <p:custDataLst>
              <p:tags r:id="rId31"/>
            </p:custDataLst>
          </p:nvPr>
        </p:nvSpPr>
        <p:spPr>
          <a:xfrm>
            <a:off x="6114415" y="2495550"/>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182" name="序号"/>
          <p:cNvSpPr txBox="1"/>
          <p:nvPr>
            <p:custDataLst>
              <p:tags r:id="rId32"/>
            </p:custDataLst>
          </p:nvPr>
        </p:nvSpPr>
        <p:spPr>
          <a:xfrm>
            <a:off x="6660515" y="330517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2</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183" name="序号"/>
          <p:cNvSpPr txBox="1"/>
          <p:nvPr>
            <p:custDataLst>
              <p:tags r:id="rId33"/>
            </p:custDataLst>
          </p:nvPr>
        </p:nvSpPr>
        <p:spPr>
          <a:xfrm>
            <a:off x="9188450" y="256984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3</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184" name="序号"/>
          <p:cNvSpPr txBox="1"/>
          <p:nvPr>
            <p:custDataLst>
              <p:tags r:id="rId34"/>
            </p:custDataLst>
          </p:nvPr>
        </p:nvSpPr>
        <p:spPr>
          <a:xfrm>
            <a:off x="10250805" y="256984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4</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185" name="序号"/>
          <p:cNvSpPr txBox="1"/>
          <p:nvPr>
            <p:custDataLst>
              <p:tags r:id="rId35"/>
            </p:custDataLst>
          </p:nvPr>
        </p:nvSpPr>
        <p:spPr>
          <a:xfrm>
            <a:off x="7647305" y="252031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5</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186" name="序号"/>
          <p:cNvSpPr txBox="1"/>
          <p:nvPr>
            <p:custDataLst>
              <p:tags r:id="rId36"/>
            </p:custDataLst>
          </p:nvPr>
        </p:nvSpPr>
        <p:spPr>
          <a:xfrm>
            <a:off x="7929880" y="315404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6</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187" name="序号"/>
          <p:cNvSpPr txBox="1"/>
          <p:nvPr>
            <p:custDataLst>
              <p:tags r:id="rId37"/>
            </p:custDataLst>
          </p:nvPr>
        </p:nvSpPr>
        <p:spPr>
          <a:xfrm>
            <a:off x="8206105" y="3780790"/>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7</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188" name="序号"/>
          <p:cNvSpPr txBox="1"/>
          <p:nvPr>
            <p:custDataLst>
              <p:tags r:id="rId38"/>
            </p:custDataLst>
          </p:nvPr>
        </p:nvSpPr>
        <p:spPr>
          <a:xfrm>
            <a:off x="9794240" y="458406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8</a:t>
            </a:r>
            <a:endParaRPr lang="en-US" sz="600" dirty="0">
              <a:solidFill>
                <a:schemeClr val="accent1"/>
              </a:solidFill>
              <a:latin typeface="Times New Roman Regular" panose="02020503050405090304" charset="0"/>
              <a:ea typeface="+mj-ea"/>
              <a:cs typeface="Times New Roman Regular" panose="02020503050405090304" charset="0"/>
            </a:endParaRPr>
          </a:p>
        </p:txBody>
      </p:sp>
      <p:pic>
        <p:nvPicPr>
          <p:cNvPr id="192" name="图片 1"/>
          <p:cNvPicPr>
            <a:picLocks noChangeAspect="1"/>
          </p:cNvPicPr>
          <p:nvPr>
            <p:custDataLst>
              <p:tags r:id="rId39"/>
            </p:custDataLst>
          </p:nvPr>
        </p:nvPicPr>
        <p:blipFill>
          <a:blip r:embed="rId6"/>
          <a:srcRect l="70031" t="73497" r="8008" b="5489"/>
          <a:stretch>
            <a:fillRect/>
          </a:stretch>
        </p:blipFill>
        <p:spPr>
          <a:xfrm>
            <a:off x="9087485" y="3277235"/>
            <a:ext cx="1303655" cy="1438910"/>
          </a:xfrm>
          <a:prstGeom prst="rect">
            <a:avLst/>
          </a:prstGeom>
          <a:noFill/>
          <a:ln>
            <a:solidFill>
              <a:schemeClr val="accent1"/>
            </a:solidFill>
          </a:ln>
        </p:spPr>
      </p:pic>
      <p:pic>
        <p:nvPicPr>
          <p:cNvPr id="193" name="图片 192"/>
          <p:cNvPicPr>
            <a:picLocks noChangeAspect="1"/>
          </p:cNvPicPr>
          <p:nvPr>
            <p:custDataLst>
              <p:tags r:id="rId40"/>
            </p:custDataLst>
          </p:nvPr>
        </p:nvPicPr>
        <p:blipFill>
          <a:blip r:embed="rId41"/>
          <a:srcRect l="131" t="58353" r="-359" b="11787"/>
          <a:stretch>
            <a:fillRect/>
          </a:stretch>
        </p:blipFill>
        <p:spPr>
          <a:xfrm>
            <a:off x="10464800" y="3275330"/>
            <a:ext cx="1370330" cy="1439545"/>
          </a:xfrm>
          <a:prstGeom prst="rect">
            <a:avLst/>
          </a:prstGeom>
          <a:ln>
            <a:solidFill>
              <a:schemeClr val="accent1"/>
            </a:solidFill>
            <a:miter lim="800000"/>
            <a:headEnd/>
            <a:tailEnd/>
          </a:ln>
        </p:spPr>
      </p:pic>
      <p:sp>
        <p:nvSpPr>
          <p:cNvPr id="194" name="文本框 193"/>
          <p:cNvSpPr txBox="1"/>
          <p:nvPr>
            <p:custDataLst>
              <p:tags r:id="rId42"/>
            </p:custDataLst>
          </p:nvPr>
        </p:nvSpPr>
        <p:spPr>
          <a:xfrm>
            <a:off x="9508490" y="3545840"/>
            <a:ext cx="876300" cy="240665"/>
          </a:xfrm>
          <a:prstGeom prst="rect">
            <a:avLst/>
          </a:prstGeom>
          <a:noFill/>
        </p:spPr>
        <p:txBody>
          <a:bodyPr wrap="square" rtlCol="0">
            <a:noAutofit/>
          </a:bodyPr>
          <a:p>
            <a:r>
              <a:rPr lang="zh-CN" altLang="en-US" sz="800" b="1"/>
              <a:t>仓库</a:t>
            </a:r>
            <a:endParaRPr lang="zh-CN" altLang="en-US" sz="800" b="1"/>
          </a:p>
        </p:txBody>
      </p:sp>
      <p:sp>
        <p:nvSpPr>
          <p:cNvPr id="195" name="文本框 194"/>
          <p:cNvSpPr txBox="1"/>
          <p:nvPr>
            <p:custDataLst>
              <p:tags r:id="rId43"/>
            </p:custDataLst>
          </p:nvPr>
        </p:nvSpPr>
        <p:spPr>
          <a:xfrm>
            <a:off x="10856595" y="3545840"/>
            <a:ext cx="876300" cy="240665"/>
          </a:xfrm>
          <a:prstGeom prst="rect">
            <a:avLst/>
          </a:prstGeom>
          <a:noFill/>
        </p:spPr>
        <p:txBody>
          <a:bodyPr wrap="square" rtlCol="0">
            <a:noAutofit/>
          </a:bodyPr>
          <a:p>
            <a:r>
              <a:rPr lang="zh-CN" altLang="en-US" sz="800" b="1"/>
              <a:t>开发者</a:t>
            </a:r>
            <a:endParaRPr lang="zh-CN" altLang="en-US" sz="800" b="1"/>
          </a:p>
        </p:txBody>
      </p:sp>
      <p:sp>
        <p:nvSpPr>
          <p:cNvPr id="197" name="序号"/>
          <p:cNvSpPr txBox="1"/>
          <p:nvPr>
            <p:custDataLst>
              <p:tags r:id="rId44"/>
            </p:custDataLst>
          </p:nvPr>
        </p:nvSpPr>
        <p:spPr>
          <a:xfrm>
            <a:off x="10116820" y="3314700"/>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8</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200" name="序号"/>
          <p:cNvSpPr txBox="1"/>
          <p:nvPr>
            <p:custDataLst>
              <p:tags r:id="rId45"/>
            </p:custDataLst>
          </p:nvPr>
        </p:nvSpPr>
        <p:spPr>
          <a:xfrm>
            <a:off x="11598910" y="341185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9</a:t>
            </a:r>
            <a:endParaRPr lang="en-US" sz="600" dirty="0">
              <a:solidFill>
                <a:schemeClr val="accent1"/>
              </a:solidFill>
              <a:latin typeface="Times New Roman Regular" panose="02020503050405090304" charset="0"/>
              <a:ea typeface="+mj-ea"/>
              <a:cs typeface="Times New Roman Regular" panose="02020503050405090304" charset="0"/>
            </a:endParaRPr>
          </a:p>
        </p:txBody>
      </p:sp>
    </p:spTree>
    <p:custDataLst>
      <p:tags r:id="rId4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en-US" altLang="zh-CN" sz="2445">
                <a:sym typeface="+mn-ea"/>
              </a:rPr>
              <a:t>HyperCRX-IntelliOps：</a:t>
            </a:r>
            <a:r>
              <a:rPr lang="zh-CN" altLang="en-US" sz="2445">
                <a:sym typeface="+mn-ea"/>
              </a:rPr>
              <a:t>赋能开源洞察及开源运营的全面自动化工具</a:t>
            </a:r>
            <a:endParaRPr lang="zh-CN" altLang="en-US" sz="2445"/>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13" name="表格 12"/>
          <p:cNvGraphicFramePr/>
          <p:nvPr>
            <p:custDataLst>
              <p:tags r:id="rId2"/>
            </p:custDataLst>
          </p:nvPr>
        </p:nvGraphicFramePr>
        <p:xfrm>
          <a:off x="276860" y="1460500"/>
          <a:ext cx="3260090" cy="4875530"/>
        </p:xfrm>
        <a:graphic>
          <a:graphicData uri="http://schemas.openxmlformats.org/drawingml/2006/table">
            <a:tbl>
              <a:tblPr firstRow="1" bandRow="1">
                <a:tableStyleId>{5C22544A-7EE6-4342-B048-85BDC9FD1C3A}</a:tableStyleId>
              </a:tblPr>
              <a:tblGrid>
                <a:gridCol w="2018030"/>
                <a:gridCol w="1242060"/>
              </a:tblGrid>
              <a:tr h="387985">
                <a:tc>
                  <a:txBody>
                    <a:bodyPr/>
                    <a:p>
                      <a:pPr algn="ctr">
                        <a:buNone/>
                      </a:pPr>
                      <a:r>
                        <a:rPr lang="zh-CN" altLang="en-US"/>
                        <a:t>功能</a:t>
                      </a:r>
                      <a:r>
                        <a:rPr lang="zh-CN" altLang="en-US"/>
                        <a:t>名字</a:t>
                      </a:r>
                      <a:endParaRPr lang="zh-CN" altLang="en-US"/>
                    </a:p>
                  </a:txBody>
                  <a:tcPr/>
                </a:tc>
                <a:tc>
                  <a:txBody>
                    <a:bodyPr/>
                    <a:p>
                      <a:pPr algn="ctr">
                        <a:buNone/>
                      </a:pPr>
                      <a:r>
                        <a:rPr lang="zh-CN" altLang="en-US"/>
                        <a:t>编号</a:t>
                      </a:r>
                      <a:endParaRPr lang="zh-CN" altLang="en-US"/>
                    </a:p>
                  </a:txBody>
                  <a:tcPr/>
                </a:tc>
              </a:tr>
              <a:tr h="509270">
                <a:tc>
                  <a:txBody>
                    <a:bodyPr/>
                    <a:p>
                      <a:pPr algn="ctr">
                        <a:buNone/>
                      </a:pPr>
                      <a:r>
                        <a:rPr lang="zh-CN" altLang="en-US" sz="1200"/>
                        <a:t>developer-activity-openrank-trends</a:t>
                      </a:r>
                      <a:endParaRPr lang="zh-CN" altLang="en-US" sz="1200"/>
                    </a:p>
                  </a:txBody>
                  <a:tcPr/>
                </a:tc>
                <a:tc>
                  <a:txBody>
                    <a:bodyPr/>
                    <a:p>
                      <a:pPr algn="ctr">
                        <a:buNone/>
                      </a:pPr>
                      <a:r>
                        <a:rPr lang="en-US" altLang="zh-CN" sz="1200"/>
                        <a:t>10</a:t>
                      </a:r>
                      <a:endParaRPr lang="en-US" altLang="zh-CN" sz="1200"/>
                    </a:p>
                  </a:txBody>
                  <a:tcPr/>
                </a:tc>
              </a:tr>
              <a:tr h="291465">
                <a:tc>
                  <a:txBody>
                    <a:bodyPr/>
                    <a:p>
                      <a:pPr algn="ctr">
                        <a:lnSpc>
                          <a:spcPct val="100000"/>
                        </a:lnSpc>
                        <a:buNone/>
                      </a:pPr>
                      <a:r>
                        <a:rPr lang="zh-CN" altLang="en-US" sz="1200"/>
                        <a:t>repo-tag-insight</a:t>
                      </a:r>
                      <a:endParaRPr lang="zh-CN" altLang="en-US" sz="1200"/>
                    </a:p>
                  </a:txBody>
                  <a:tcPr/>
                </a:tc>
                <a:tc>
                  <a:txBody>
                    <a:bodyPr/>
                    <a:p>
                      <a:pPr algn="ctr">
                        <a:lnSpc>
                          <a:spcPct val="100000"/>
                        </a:lnSpc>
                        <a:buNone/>
                      </a:pPr>
                      <a:r>
                        <a:rPr lang="en-US" altLang="zh-CN" sz="1200"/>
                        <a:t>11</a:t>
                      </a:r>
                      <a:endParaRPr lang="en-US" altLang="zh-CN" sz="1200"/>
                    </a:p>
                  </a:txBody>
                  <a:tcPr/>
                </a:tc>
              </a:tr>
              <a:tr h="443230">
                <a:tc>
                  <a:txBody>
                    <a:bodyPr/>
                    <a:p>
                      <a:pPr algn="ctr">
                        <a:lnSpc>
                          <a:spcPct val="100000"/>
                        </a:lnSpc>
                        <a:buNone/>
                      </a:pPr>
                      <a:r>
                        <a:rPr lang="zh-CN" altLang="en-US" sz="1200"/>
                        <a:t>developer-openrank</a:t>
                      </a:r>
                      <a:endParaRPr lang="zh-CN" altLang="en-US" sz="1200"/>
                    </a:p>
                  </a:txBody>
                  <a:tcPr/>
                </a:tc>
                <a:tc>
                  <a:txBody>
                    <a:bodyPr/>
                    <a:p>
                      <a:pPr algn="ctr">
                        <a:lnSpc>
                          <a:spcPct val="100000"/>
                        </a:lnSpc>
                        <a:buNone/>
                      </a:pPr>
                      <a:r>
                        <a:rPr lang="en-US" altLang="zh-CN" sz="1200"/>
                        <a:t>12</a:t>
                      </a:r>
                      <a:endParaRPr lang="en-US" altLang="zh-CN" sz="1200"/>
                    </a:p>
                  </a:txBody>
                  <a:tcPr/>
                </a:tc>
              </a:tr>
              <a:tr h="620395">
                <a:tc>
                  <a:txBody>
                    <a:bodyPr/>
                    <a:p>
                      <a:pPr algn="ctr">
                        <a:lnSpc>
                          <a:spcPct val="100000"/>
                        </a:lnSpc>
                        <a:buNone/>
                      </a:pPr>
                      <a:r>
                        <a:rPr lang="zh-CN" altLang="en-US" sz="1200"/>
                        <a:t>project-contribution-network</a:t>
                      </a:r>
                      <a:endParaRPr lang="zh-CN" altLang="en-US" sz="1200"/>
                    </a:p>
                  </a:txBody>
                  <a:tcPr/>
                </a:tc>
                <a:tc>
                  <a:txBody>
                    <a:bodyPr/>
                    <a:p>
                      <a:pPr algn="ctr">
                        <a:lnSpc>
                          <a:spcPct val="100000"/>
                        </a:lnSpc>
                        <a:buNone/>
                      </a:pPr>
                      <a:r>
                        <a:rPr lang="en-US" altLang="zh-CN" sz="1200"/>
                        <a:t>13</a:t>
                      </a:r>
                      <a:endParaRPr lang="en-US" altLang="zh-CN" sz="1200"/>
                    </a:p>
                  </a:txBody>
                  <a:tcPr/>
                </a:tc>
              </a:tr>
              <a:tr h="441960">
                <a:tc>
                  <a:txBody>
                    <a:bodyPr/>
                    <a:p>
                      <a:pPr algn="ctr">
                        <a:lnSpc>
                          <a:spcPct val="100000"/>
                        </a:lnSpc>
                        <a:buNone/>
                      </a:pPr>
                      <a:r>
                        <a:rPr lang="zh-CN" altLang="en-US" sz="1200"/>
                        <a:t>project-ecosystem-network</a:t>
                      </a:r>
                      <a:endParaRPr lang="zh-CN" altLang="en-US" sz="1200"/>
                    </a:p>
                  </a:txBody>
                  <a:tcPr/>
                </a:tc>
                <a:tc>
                  <a:txBody>
                    <a:bodyPr/>
                    <a:p>
                      <a:pPr algn="ctr">
                        <a:lnSpc>
                          <a:spcPct val="100000"/>
                        </a:lnSpc>
                        <a:buNone/>
                      </a:pPr>
                      <a:r>
                        <a:rPr lang="en-US" altLang="zh-CN" sz="1200"/>
                        <a:t>14</a:t>
                      </a:r>
                      <a:endParaRPr lang="en-US" altLang="zh-CN" sz="1200"/>
                    </a:p>
                  </a:txBody>
                  <a:tcPr/>
                </a:tc>
              </a:tr>
              <a:tr h="443865">
                <a:tc>
                  <a:txBody>
                    <a:bodyPr/>
                    <a:p>
                      <a:pPr algn="ctr">
                        <a:lnSpc>
                          <a:spcPct val="100000"/>
                        </a:lnSpc>
                        <a:buNone/>
                      </a:pPr>
                      <a:r>
                        <a:rPr lang="zh-CN" altLang="en-US" sz="1200"/>
                        <a:t>project-community-network</a:t>
                      </a:r>
                      <a:endParaRPr lang="zh-CN" altLang="en-US" sz="1200"/>
                    </a:p>
                  </a:txBody>
                  <a:tcPr/>
                </a:tc>
                <a:tc>
                  <a:txBody>
                    <a:bodyPr/>
                    <a:p>
                      <a:pPr algn="ctr">
                        <a:lnSpc>
                          <a:spcPct val="100000"/>
                        </a:lnSpc>
                        <a:buNone/>
                      </a:pPr>
                      <a:r>
                        <a:rPr lang="en-US" altLang="zh-CN" sz="1200"/>
                        <a:t>15</a:t>
                      </a:r>
                      <a:endParaRPr lang="en-US" altLang="zh-CN" sz="1200"/>
                    </a:p>
                  </a:txBody>
                  <a:tcPr/>
                </a:tc>
              </a:tr>
              <a:tr h="0">
                <a:tc>
                  <a:txBody>
                    <a:bodyPr/>
                    <a:p>
                      <a:pPr algn="ctr">
                        <a:lnSpc>
                          <a:spcPct val="100000"/>
                        </a:lnSpc>
                        <a:buNone/>
                      </a:pPr>
                      <a:r>
                        <a:rPr lang="zh-CN" altLang="en-US" sz="1200"/>
                        <a:t>development-activity-network</a:t>
                      </a:r>
                      <a:endParaRPr lang="zh-CN" altLang="en-US" sz="1200"/>
                    </a:p>
                  </a:txBody>
                  <a:tcPr/>
                </a:tc>
                <a:tc>
                  <a:txBody>
                    <a:bodyPr/>
                    <a:p>
                      <a:pPr algn="ctr">
                        <a:lnSpc>
                          <a:spcPct val="100000"/>
                        </a:lnSpc>
                        <a:buNone/>
                      </a:pPr>
                      <a:r>
                        <a:rPr lang="en-US" altLang="zh-CN" sz="1200"/>
                        <a:t>16</a:t>
                      </a:r>
                      <a:endParaRPr lang="en-US" altLang="zh-CN" sz="1200"/>
                    </a:p>
                  </a:txBody>
                  <a:tcPr/>
                </a:tc>
              </a:tr>
              <a:tr h="485140">
                <a:tc>
                  <a:txBody>
                    <a:bodyPr/>
                    <a:p>
                      <a:pPr algn="ctr">
                        <a:lnSpc>
                          <a:spcPct val="100000"/>
                        </a:lnSpc>
                        <a:buClrTx/>
                        <a:buSzTx/>
                        <a:buFontTx/>
                        <a:buNone/>
                      </a:pPr>
                      <a:r>
                        <a:rPr lang="en-US" altLang="zh-CN" sz="1200"/>
                        <a:t>open-source-iartners-network</a:t>
                      </a:r>
                      <a:endParaRPr lang="en-US" altLang="zh-CN" sz="1200"/>
                    </a:p>
                  </a:txBody>
                  <a:tcPr/>
                </a:tc>
                <a:tc>
                  <a:txBody>
                    <a:bodyPr/>
                    <a:p>
                      <a:pPr algn="ctr">
                        <a:lnSpc>
                          <a:spcPct val="100000"/>
                        </a:lnSpc>
                        <a:buClrTx/>
                        <a:buSzTx/>
                        <a:buFontTx/>
                        <a:buNone/>
                      </a:pPr>
                      <a:r>
                        <a:rPr lang="en-US" altLang="zh-CN" sz="1200"/>
                        <a:t>17</a:t>
                      </a:r>
                      <a:endParaRPr lang="en-US" altLang="zh-CN" sz="1200"/>
                    </a:p>
                  </a:txBody>
                  <a:tcPr/>
                </a:tc>
              </a:tr>
              <a:tr h="485140">
                <a:tc>
                  <a:txBody>
                    <a:bodyPr/>
                    <a:p>
                      <a:pPr algn="ctr">
                        <a:lnSpc>
                          <a:spcPct val="100000"/>
                        </a:lnSpc>
                        <a:buClrTx/>
                        <a:buSzTx/>
                        <a:buFontTx/>
                        <a:buNone/>
                      </a:pPr>
                      <a:r>
                        <a:rPr lang="en-US" altLang="zh-CN" sz="1200"/>
                        <a:t>open-source-interests-network</a:t>
                      </a:r>
                      <a:endParaRPr lang="en-US" altLang="zh-CN" sz="1200"/>
                    </a:p>
                  </a:txBody>
                  <a:tcPr/>
                </a:tc>
                <a:tc>
                  <a:txBody>
                    <a:bodyPr/>
                    <a:p>
                      <a:pPr algn="ctr">
                        <a:lnSpc>
                          <a:spcPct val="100000"/>
                        </a:lnSpc>
                        <a:buClrTx/>
                        <a:buSzTx/>
                        <a:buFontTx/>
                        <a:buNone/>
                      </a:pPr>
                      <a:r>
                        <a:rPr lang="en-US" altLang="zh-CN" sz="1200"/>
                        <a:t>18</a:t>
                      </a:r>
                      <a:endParaRPr lang="en-US" altLang="zh-CN" sz="1200"/>
                    </a:p>
                  </a:txBody>
                  <a:tcPr/>
                </a:tc>
              </a:tr>
            </a:tbl>
          </a:graphicData>
        </a:graphic>
      </p:graphicFrame>
      <p:pic>
        <p:nvPicPr>
          <p:cNvPr id="148" name="图片 147" descr="QQ_1728299431875"/>
          <p:cNvPicPr>
            <a:picLocks noChangeAspect="1"/>
          </p:cNvPicPr>
          <p:nvPr/>
        </p:nvPicPr>
        <p:blipFill>
          <a:blip r:embed="rId3"/>
          <a:stretch>
            <a:fillRect/>
          </a:stretch>
        </p:blipFill>
        <p:spPr>
          <a:xfrm>
            <a:off x="9372600" y="7252335"/>
            <a:ext cx="1325245" cy="76200"/>
          </a:xfrm>
          <a:prstGeom prst="rect">
            <a:avLst/>
          </a:prstGeom>
        </p:spPr>
      </p:pic>
      <p:pic>
        <p:nvPicPr>
          <p:cNvPr id="23" name="图片 4"/>
          <p:cNvPicPr>
            <a:picLocks noChangeAspect="1"/>
          </p:cNvPicPr>
          <p:nvPr/>
        </p:nvPicPr>
        <p:blipFill>
          <a:blip r:embed="rId4"/>
          <a:stretch>
            <a:fillRect/>
          </a:stretch>
        </p:blipFill>
        <p:spPr>
          <a:xfrm>
            <a:off x="3974465" y="1327150"/>
            <a:ext cx="2599690" cy="4830445"/>
          </a:xfrm>
          <a:prstGeom prst="rect">
            <a:avLst/>
          </a:prstGeom>
          <a:noFill/>
          <a:ln>
            <a:solidFill>
              <a:schemeClr val="accent1"/>
            </a:solidFill>
          </a:ln>
        </p:spPr>
      </p:pic>
      <p:pic>
        <p:nvPicPr>
          <p:cNvPr id="24" name="图片 23" descr="dn11"/>
          <p:cNvPicPr>
            <a:picLocks noChangeAspect="1"/>
          </p:cNvPicPr>
          <p:nvPr>
            <p:custDataLst>
              <p:tags r:id="rId5"/>
            </p:custDataLst>
          </p:nvPr>
        </p:nvPicPr>
        <p:blipFill>
          <a:blip r:embed="rId6"/>
          <a:stretch>
            <a:fillRect/>
          </a:stretch>
        </p:blipFill>
        <p:spPr>
          <a:xfrm>
            <a:off x="8785225" y="1591310"/>
            <a:ext cx="2834005" cy="2148840"/>
          </a:xfrm>
          <a:prstGeom prst="rect">
            <a:avLst/>
          </a:prstGeom>
          <a:ln>
            <a:solidFill>
              <a:schemeClr val="accent1"/>
            </a:solidFill>
          </a:ln>
        </p:spPr>
      </p:pic>
      <p:pic>
        <p:nvPicPr>
          <p:cNvPr id="25" name="图片 24" descr="dn22"/>
          <p:cNvPicPr>
            <a:picLocks noChangeAspect="1"/>
          </p:cNvPicPr>
          <p:nvPr/>
        </p:nvPicPr>
        <p:blipFill>
          <a:blip r:embed="rId7"/>
          <a:stretch>
            <a:fillRect/>
          </a:stretch>
        </p:blipFill>
        <p:spPr>
          <a:xfrm>
            <a:off x="6769100" y="3715385"/>
            <a:ext cx="2587625" cy="2157095"/>
          </a:xfrm>
          <a:prstGeom prst="rect">
            <a:avLst/>
          </a:prstGeom>
          <a:ln>
            <a:solidFill>
              <a:schemeClr val="accent1"/>
            </a:solidFill>
          </a:ln>
        </p:spPr>
      </p:pic>
      <p:pic>
        <p:nvPicPr>
          <p:cNvPr id="26" name="图片 25" descr="dn33"/>
          <p:cNvPicPr>
            <a:picLocks noChangeAspect="1"/>
          </p:cNvPicPr>
          <p:nvPr/>
        </p:nvPicPr>
        <p:blipFill>
          <a:blip r:embed="rId8"/>
          <a:stretch>
            <a:fillRect/>
          </a:stretch>
        </p:blipFill>
        <p:spPr>
          <a:xfrm>
            <a:off x="9372600" y="3716020"/>
            <a:ext cx="2246630" cy="2161540"/>
          </a:xfrm>
          <a:prstGeom prst="rect">
            <a:avLst/>
          </a:prstGeom>
          <a:ln>
            <a:solidFill>
              <a:schemeClr val="accent1"/>
            </a:solidFill>
          </a:ln>
        </p:spPr>
      </p:pic>
      <p:pic>
        <p:nvPicPr>
          <p:cNvPr id="27" name="图片 26" descr="d"/>
          <p:cNvPicPr>
            <a:picLocks noChangeAspect="1"/>
          </p:cNvPicPr>
          <p:nvPr/>
        </p:nvPicPr>
        <p:blipFill>
          <a:blip r:embed="rId9"/>
          <a:srcRect t="9099" b="37179"/>
          <a:stretch>
            <a:fillRect/>
          </a:stretch>
        </p:blipFill>
        <p:spPr>
          <a:xfrm>
            <a:off x="6769100" y="1591310"/>
            <a:ext cx="2015490" cy="2113915"/>
          </a:xfrm>
          <a:prstGeom prst="rect">
            <a:avLst/>
          </a:prstGeom>
          <a:ln>
            <a:solidFill>
              <a:schemeClr val="accent1"/>
            </a:solidFill>
          </a:ln>
        </p:spPr>
      </p:pic>
      <p:pic>
        <p:nvPicPr>
          <p:cNvPr id="28" name="图片 27" descr="openrank2"/>
          <p:cNvPicPr>
            <a:picLocks noChangeAspect="1"/>
          </p:cNvPicPr>
          <p:nvPr>
            <p:custDataLst>
              <p:tags r:id="rId10"/>
            </p:custDataLst>
          </p:nvPr>
        </p:nvPicPr>
        <p:blipFill>
          <a:blip r:embed="rId11"/>
          <a:srcRect t="4044"/>
          <a:stretch>
            <a:fillRect/>
          </a:stretch>
        </p:blipFill>
        <p:spPr>
          <a:xfrm>
            <a:off x="6769735" y="1591310"/>
            <a:ext cx="2015490" cy="1391285"/>
          </a:xfrm>
          <a:prstGeom prst="rect">
            <a:avLst/>
          </a:prstGeom>
          <a:ln>
            <a:solidFill>
              <a:schemeClr val="accent1"/>
            </a:solidFill>
          </a:ln>
        </p:spPr>
      </p:pic>
      <p:sp>
        <p:nvSpPr>
          <p:cNvPr id="30" name="矩形 29"/>
          <p:cNvSpPr/>
          <p:nvPr/>
        </p:nvSpPr>
        <p:spPr>
          <a:xfrm>
            <a:off x="7011670" y="2793365"/>
            <a:ext cx="579120" cy="142240"/>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2" name="图片 31" descr="tag"/>
          <p:cNvPicPr>
            <a:picLocks noChangeAspect="1"/>
          </p:cNvPicPr>
          <p:nvPr/>
        </p:nvPicPr>
        <p:blipFill>
          <a:blip r:embed="rId12"/>
          <a:srcRect l="70218" t="12797" r="1148" b="34544"/>
          <a:stretch>
            <a:fillRect/>
          </a:stretch>
        </p:blipFill>
        <p:spPr>
          <a:xfrm>
            <a:off x="4820285" y="1759585"/>
            <a:ext cx="1753870" cy="1390650"/>
          </a:xfrm>
          <a:prstGeom prst="rect">
            <a:avLst/>
          </a:prstGeom>
          <a:ln>
            <a:solidFill>
              <a:schemeClr val="accent1"/>
            </a:solidFill>
          </a:ln>
        </p:spPr>
      </p:pic>
      <p:sp>
        <p:nvSpPr>
          <p:cNvPr id="33" name="矩形 32"/>
          <p:cNvSpPr/>
          <p:nvPr>
            <p:custDataLst>
              <p:tags r:id="rId13"/>
            </p:custDataLst>
          </p:nvPr>
        </p:nvSpPr>
        <p:spPr>
          <a:xfrm>
            <a:off x="4880610" y="2357120"/>
            <a:ext cx="936625" cy="625475"/>
          </a:xfrm>
          <a:prstGeom prst="rect">
            <a:avLst/>
          </a:prstGeom>
          <a:no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序号"/>
          <p:cNvSpPr txBox="1"/>
          <p:nvPr>
            <p:custDataLst>
              <p:tags r:id="rId14"/>
            </p:custDataLst>
          </p:nvPr>
        </p:nvSpPr>
        <p:spPr>
          <a:xfrm>
            <a:off x="5970905" y="148145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10</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35" name="序号"/>
          <p:cNvSpPr txBox="1"/>
          <p:nvPr>
            <p:custDataLst>
              <p:tags r:id="rId15"/>
            </p:custDataLst>
          </p:nvPr>
        </p:nvSpPr>
        <p:spPr>
          <a:xfrm>
            <a:off x="6256655" y="194881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11</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36" name="序号"/>
          <p:cNvSpPr txBox="1"/>
          <p:nvPr>
            <p:custDataLst>
              <p:tags r:id="rId16"/>
            </p:custDataLst>
          </p:nvPr>
        </p:nvSpPr>
        <p:spPr>
          <a:xfrm>
            <a:off x="8195945" y="222313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12</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37" name="序号"/>
          <p:cNvSpPr txBox="1"/>
          <p:nvPr>
            <p:custDataLst>
              <p:tags r:id="rId17"/>
            </p:custDataLst>
          </p:nvPr>
        </p:nvSpPr>
        <p:spPr>
          <a:xfrm>
            <a:off x="4138295" y="315023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13</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38" name="序号"/>
          <p:cNvSpPr txBox="1"/>
          <p:nvPr>
            <p:custDataLst>
              <p:tags r:id="rId18"/>
            </p:custDataLst>
          </p:nvPr>
        </p:nvSpPr>
        <p:spPr>
          <a:xfrm>
            <a:off x="4138295" y="4171950"/>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14</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39" name="序号"/>
          <p:cNvSpPr txBox="1"/>
          <p:nvPr>
            <p:custDataLst>
              <p:tags r:id="rId19"/>
            </p:custDataLst>
          </p:nvPr>
        </p:nvSpPr>
        <p:spPr>
          <a:xfrm>
            <a:off x="4138295" y="519366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15</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40" name="序号"/>
          <p:cNvSpPr txBox="1"/>
          <p:nvPr>
            <p:custDataLst>
              <p:tags r:id="rId20"/>
            </p:custDataLst>
          </p:nvPr>
        </p:nvSpPr>
        <p:spPr>
          <a:xfrm>
            <a:off x="9164320" y="1759585"/>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16</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41" name="序号"/>
          <p:cNvSpPr txBox="1"/>
          <p:nvPr>
            <p:custDataLst>
              <p:tags r:id="rId21"/>
            </p:custDataLst>
          </p:nvPr>
        </p:nvSpPr>
        <p:spPr>
          <a:xfrm>
            <a:off x="6877685" y="3740150"/>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17</a:t>
            </a:r>
            <a:endParaRPr lang="en-US" sz="600" dirty="0">
              <a:solidFill>
                <a:schemeClr val="accent1"/>
              </a:solidFill>
              <a:latin typeface="Times New Roman Regular" panose="02020503050405090304" charset="0"/>
              <a:ea typeface="+mj-ea"/>
              <a:cs typeface="Times New Roman Regular" panose="02020503050405090304" charset="0"/>
            </a:endParaRPr>
          </a:p>
        </p:txBody>
      </p:sp>
      <p:sp>
        <p:nvSpPr>
          <p:cNvPr id="42" name="序号"/>
          <p:cNvSpPr txBox="1"/>
          <p:nvPr>
            <p:custDataLst>
              <p:tags r:id="rId22"/>
            </p:custDataLst>
          </p:nvPr>
        </p:nvSpPr>
        <p:spPr>
          <a:xfrm>
            <a:off x="9444990" y="3801110"/>
            <a:ext cx="133985" cy="133985"/>
          </a:xfrm>
          <a:prstGeom prst="ellipse">
            <a:avLst/>
          </a:prstGeom>
          <a:solidFill>
            <a:schemeClr val="bg1"/>
          </a:solidFill>
          <a:ln w="12700" cmpd="sng">
            <a:solidFill>
              <a:schemeClr val="accent1">
                <a:shade val="50000"/>
              </a:schemeClr>
            </a:solidFill>
            <a:prstDash val="solid"/>
          </a:ln>
        </p:spPr>
        <p:txBody>
          <a:bodyPr wrap="none" lIns="0" tIns="0" rIns="0" bIns="0" rtlCol="0" anchor="ctr" anchorCtr="0">
            <a:noAutofit/>
          </a:bodyPr>
          <a:p>
            <a:pPr algn="ctr">
              <a:lnSpc>
                <a:spcPct val="100000"/>
              </a:lnSpc>
            </a:pPr>
            <a:r>
              <a:rPr lang="en-US" sz="600" dirty="0">
                <a:solidFill>
                  <a:schemeClr val="accent1"/>
                </a:solidFill>
                <a:latin typeface="Times New Roman Regular" panose="02020503050405090304" charset="0"/>
                <a:ea typeface="+mj-ea"/>
                <a:cs typeface="Times New Roman Regular" panose="02020503050405090304" charset="0"/>
              </a:rPr>
              <a:t>18</a:t>
            </a:r>
            <a:endParaRPr lang="en-US" sz="600" dirty="0">
              <a:solidFill>
                <a:schemeClr val="accent1"/>
              </a:solidFill>
              <a:latin typeface="Times New Roman Regular" panose="02020503050405090304" charset="0"/>
              <a:ea typeface="+mj-ea"/>
              <a:cs typeface="Times New Roman Regular" panose="02020503050405090304" charset="0"/>
            </a:endParaRPr>
          </a:p>
        </p:txBody>
      </p:sp>
    </p:spTree>
    <p:custDataLst>
      <p:tags r:id="rId2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en-US" altLang="zh-CN" sz="2445">
                <a:sym typeface="+mn-ea"/>
              </a:rPr>
              <a:t>HyperCRX-IntelliOps：</a:t>
            </a:r>
            <a:r>
              <a:rPr lang="zh-CN" altLang="en-US" sz="2445">
                <a:sym typeface="+mn-ea"/>
              </a:rPr>
              <a:t>赋能开源洞察及开源运营的全面自动化工具</a:t>
            </a:r>
            <a:endParaRPr lang="zh-CN" altLang="en-US" sz="2445"/>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13" name="表格 12"/>
          <p:cNvGraphicFramePr/>
          <p:nvPr>
            <p:custDataLst>
              <p:tags r:id="rId2"/>
            </p:custDataLst>
          </p:nvPr>
        </p:nvGraphicFramePr>
        <p:xfrm>
          <a:off x="276860" y="1460500"/>
          <a:ext cx="3260090" cy="4875530"/>
        </p:xfrm>
        <a:graphic>
          <a:graphicData uri="http://schemas.openxmlformats.org/drawingml/2006/table">
            <a:tbl>
              <a:tblPr firstRow="1" bandRow="1">
                <a:tableStyleId>{5C22544A-7EE6-4342-B048-85BDC9FD1C3A}</a:tableStyleId>
              </a:tblPr>
              <a:tblGrid>
                <a:gridCol w="2018030"/>
                <a:gridCol w="1242060"/>
              </a:tblGrid>
              <a:tr h="387985">
                <a:tc>
                  <a:txBody>
                    <a:bodyPr/>
                    <a:p>
                      <a:pPr algn="ctr">
                        <a:buNone/>
                      </a:pPr>
                      <a:r>
                        <a:rPr lang="zh-CN" altLang="en-US"/>
                        <a:t>功能</a:t>
                      </a:r>
                      <a:r>
                        <a:rPr lang="zh-CN" altLang="en-US"/>
                        <a:t>名字</a:t>
                      </a:r>
                      <a:endParaRPr lang="zh-CN" altLang="en-US"/>
                    </a:p>
                  </a:txBody>
                  <a:tcPr/>
                </a:tc>
                <a:tc>
                  <a:txBody>
                    <a:bodyPr/>
                    <a:p>
                      <a:pPr algn="ctr">
                        <a:buNone/>
                      </a:pPr>
                      <a:r>
                        <a:rPr lang="zh-CN" altLang="en-US"/>
                        <a:t>编号</a:t>
                      </a:r>
                      <a:endParaRPr lang="zh-CN" altLang="en-US"/>
                    </a:p>
                  </a:txBody>
                  <a:tcPr/>
                </a:tc>
              </a:tr>
              <a:tr h="509270">
                <a:tc>
                  <a:txBody>
                    <a:bodyPr/>
                    <a:p>
                      <a:pPr algn="ctr">
                        <a:buNone/>
                      </a:pPr>
                      <a:r>
                        <a:rPr lang="en-US" altLang="zh-CN" sz="1200"/>
                        <a:t>oss-gpt</a:t>
                      </a:r>
                      <a:endParaRPr lang="en-US" altLang="zh-CN" sz="1200"/>
                    </a:p>
                  </a:txBody>
                  <a:tcPr/>
                </a:tc>
                <a:tc>
                  <a:txBody>
                    <a:bodyPr/>
                    <a:p>
                      <a:pPr algn="ctr">
                        <a:buNone/>
                      </a:pPr>
                      <a:r>
                        <a:rPr lang="en-US" altLang="zh-CN" sz="1200"/>
                        <a:t>19，20，21</a:t>
                      </a:r>
                      <a:endParaRPr lang="en-US" altLang="zh-CN" sz="1200"/>
                    </a:p>
                  </a:txBody>
                  <a:tcPr/>
                </a:tc>
              </a:tr>
            </a:tbl>
          </a:graphicData>
        </a:graphic>
      </p:graphicFrame>
      <p:pic>
        <p:nvPicPr>
          <p:cNvPr id="9" name="图片 8"/>
          <p:cNvPicPr>
            <a:picLocks noChangeAspect="1"/>
          </p:cNvPicPr>
          <p:nvPr/>
        </p:nvPicPr>
        <p:blipFill>
          <a:blip r:embed="rId3"/>
          <a:stretch>
            <a:fillRect/>
          </a:stretch>
        </p:blipFill>
        <p:spPr>
          <a:xfrm>
            <a:off x="4650740" y="1460500"/>
            <a:ext cx="7386955" cy="3749675"/>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276860" y="3941445"/>
            <a:ext cx="5281295" cy="2694940"/>
          </a:xfrm>
          <a:prstGeom prst="rect">
            <a:avLst/>
          </a:prstGeom>
          <a:ln>
            <a:solidFill>
              <a:schemeClr val="tx1"/>
            </a:solidFill>
          </a:ln>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en-US" altLang="zh-CN" sz="2445">
                <a:sym typeface="+mn-ea"/>
              </a:rPr>
              <a:t>HyperCRX-IntelliOps：</a:t>
            </a:r>
            <a:r>
              <a:rPr lang="zh-CN" altLang="en-US" sz="2445">
                <a:sym typeface="+mn-ea"/>
              </a:rPr>
              <a:t>赋能开源洞察及开源运营的全面自动化工具</a:t>
            </a:r>
            <a:endParaRPr lang="zh-CN" altLang="en-US" sz="2445"/>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13" name="表格 12"/>
          <p:cNvGraphicFramePr/>
          <p:nvPr>
            <p:custDataLst>
              <p:tags r:id="rId2"/>
            </p:custDataLst>
          </p:nvPr>
        </p:nvGraphicFramePr>
        <p:xfrm>
          <a:off x="276860" y="1460500"/>
          <a:ext cx="3260090" cy="4875530"/>
        </p:xfrm>
        <a:graphic>
          <a:graphicData uri="http://schemas.openxmlformats.org/drawingml/2006/table">
            <a:tbl>
              <a:tblPr firstRow="1" bandRow="1">
                <a:tableStyleId>{5C22544A-7EE6-4342-B048-85BDC9FD1C3A}</a:tableStyleId>
              </a:tblPr>
              <a:tblGrid>
                <a:gridCol w="2018030"/>
                <a:gridCol w="1242060"/>
              </a:tblGrid>
              <a:tr h="387985">
                <a:tc>
                  <a:txBody>
                    <a:bodyPr/>
                    <a:p>
                      <a:pPr algn="ctr">
                        <a:buNone/>
                      </a:pPr>
                      <a:r>
                        <a:rPr lang="zh-CN" altLang="en-US"/>
                        <a:t>功能</a:t>
                      </a:r>
                      <a:r>
                        <a:rPr lang="zh-CN" altLang="en-US"/>
                        <a:t>名字</a:t>
                      </a:r>
                      <a:endParaRPr lang="zh-CN" altLang="en-US"/>
                    </a:p>
                  </a:txBody>
                  <a:tcPr/>
                </a:tc>
                <a:tc>
                  <a:txBody>
                    <a:bodyPr/>
                    <a:p>
                      <a:pPr algn="ctr">
                        <a:buNone/>
                      </a:pPr>
                      <a:r>
                        <a:rPr lang="zh-CN" altLang="en-US"/>
                        <a:t>编号</a:t>
                      </a:r>
                      <a:endParaRPr lang="zh-CN" altLang="en-US"/>
                    </a:p>
                  </a:txBody>
                  <a:tcPr/>
                </a:tc>
              </a:tr>
              <a:tr h="291465">
                <a:tc>
                  <a:txBody>
                    <a:bodyPr/>
                    <a:p>
                      <a:pPr algn="ctr">
                        <a:lnSpc>
                          <a:spcPct val="100000"/>
                        </a:lnSpc>
                        <a:buNone/>
                      </a:pPr>
                      <a:r>
                        <a:rPr lang="en-US" altLang="zh-CN" sz="1200"/>
                        <a:t>fast-pr</a:t>
                      </a:r>
                      <a:endParaRPr lang="en-US" altLang="zh-CN" sz="1200"/>
                    </a:p>
                  </a:txBody>
                  <a:tcPr/>
                </a:tc>
                <a:tc>
                  <a:txBody>
                    <a:bodyPr/>
                    <a:p>
                      <a:pPr algn="ctr">
                        <a:lnSpc>
                          <a:spcPct val="100000"/>
                        </a:lnSpc>
                        <a:buNone/>
                      </a:pPr>
                      <a:r>
                        <a:rPr lang="en-US" altLang="zh-CN" sz="1200"/>
                        <a:t>22</a:t>
                      </a:r>
                      <a:endParaRPr lang="en-US" altLang="zh-CN" sz="1200"/>
                    </a:p>
                  </a:txBody>
                  <a:tcPr/>
                </a:tc>
              </a:tr>
            </a:tbl>
          </a:graphicData>
        </a:graphic>
      </p:graphicFrame>
      <p:pic>
        <p:nvPicPr>
          <p:cNvPr id="148" name="图片 147" descr="QQ_1728299431875"/>
          <p:cNvPicPr>
            <a:picLocks noChangeAspect="1"/>
          </p:cNvPicPr>
          <p:nvPr/>
        </p:nvPicPr>
        <p:blipFill>
          <a:blip r:embed="rId3"/>
          <a:stretch>
            <a:fillRect/>
          </a:stretch>
        </p:blipFill>
        <p:spPr>
          <a:xfrm>
            <a:off x="9372600" y="7252335"/>
            <a:ext cx="1325245" cy="76200"/>
          </a:xfrm>
          <a:prstGeom prst="rect">
            <a:avLst/>
          </a:prstGeom>
        </p:spPr>
      </p:pic>
      <p:pic>
        <p:nvPicPr>
          <p:cNvPr id="10" name="图片 9"/>
          <p:cNvPicPr>
            <a:picLocks noChangeAspect="1"/>
          </p:cNvPicPr>
          <p:nvPr/>
        </p:nvPicPr>
        <p:blipFill>
          <a:blip r:embed="rId4"/>
          <a:stretch>
            <a:fillRect/>
          </a:stretch>
        </p:blipFill>
        <p:spPr>
          <a:xfrm>
            <a:off x="2586990" y="3029585"/>
            <a:ext cx="3847465" cy="1924050"/>
          </a:xfrm>
          <a:prstGeom prst="rect">
            <a:avLst/>
          </a:prstGeom>
          <a:ln>
            <a:solidFill>
              <a:schemeClr val="accent6"/>
            </a:solidFill>
          </a:ln>
        </p:spPr>
      </p:pic>
      <p:pic>
        <p:nvPicPr>
          <p:cNvPr id="12" name="图片 11"/>
          <p:cNvPicPr>
            <a:picLocks noChangeAspect="1"/>
          </p:cNvPicPr>
          <p:nvPr/>
        </p:nvPicPr>
        <p:blipFill>
          <a:blip r:embed="rId5"/>
          <a:stretch>
            <a:fillRect/>
          </a:stretch>
        </p:blipFill>
        <p:spPr>
          <a:xfrm>
            <a:off x="1485265" y="3792220"/>
            <a:ext cx="3529330" cy="1715770"/>
          </a:xfrm>
          <a:prstGeom prst="rect">
            <a:avLst/>
          </a:prstGeom>
          <a:ln>
            <a:solidFill>
              <a:schemeClr val="tx1"/>
            </a:solidFill>
          </a:ln>
        </p:spPr>
      </p:pic>
      <p:sp>
        <p:nvSpPr>
          <p:cNvPr id="15" name="矩形 14"/>
          <p:cNvSpPr/>
          <p:nvPr/>
        </p:nvSpPr>
        <p:spPr>
          <a:xfrm>
            <a:off x="4621530" y="4554220"/>
            <a:ext cx="310515" cy="241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6" name="图片 15" descr="箭头"/>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420000">
            <a:off x="4677410" y="4082415"/>
            <a:ext cx="436245" cy="436245"/>
          </a:xfrm>
          <a:prstGeom prst="rect">
            <a:avLst/>
          </a:prstGeom>
        </p:spPr>
      </p:pic>
      <p:pic>
        <p:nvPicPr>
          <p:cNvPr id="7" name="图片 6"/>
          <p:cNvPicPr>
            <a:picLocks noChangeAspect="1"/>
          </p:cNvPicPr>
          <p:nvPr>
            <p:custDataLst>
              <p:tags r:id="rId8"/>
            </p:custDataLst>
          </p:nvPr>
        </p:nvPicPr>
        <p:blipFill>
          <a:blip r:embed="rId9"/>
          <a:srcRect t="9148" r="-1283"/>
          <a:stretch>
            <a:fillRect/>
          </a:stretch>
        </p:blipFill>
        <p:spPr>
          <a:xfrm>
            <a:off x="7135495" y="2382520"/>
            <a:ext cx="4058920" cy="3234055"/>
          </a:xfrm>
          <a:prstGeom prst="rect">
            <a:avLst/>
          </a:prstGeom>
          <a:ln>
            <a:solidFill>
              <a:schemeClr val="accent6"/>
            </a:solidFill>
          </a:ln>
        </p:spPr>
      </p:pic>
      <p:pic>
        <p:nvPicPr>
          <p:cNvPr id="3" name="图片 2"/>
          <p:cNvPicPr>
            <a:picLocks noChangeAspect="1"/>
          </p:cNvPicPr>
          <p:nvPr>
            <p:custDataLst>
              <p:tags r:id="rId10"/>
            </p:custDataLst>
          </p:nvPr>
        </p:nvPicPr>
        <p:blipFill>
          <a:blip r:embed="rId11"/>
          <a:srcRect t="5250" r="847" b="66898"/>
          <a:stretch>
            <a:fillRect/>
          </a:stretch>
        </p:blipFill>
        <p:spPr>
          <a:xfrm>
            <a:off x="7106285" y="4428490"/>
            <a:ext cx="4250055" cy="1129665"/>
          </a:xfrm>
          <a:prstGeom prst="rect">
            <a:avLst/>
          </a:prstGeom>
          <a:ln>
            <a:solidFill>
              <a:schemeClr val="tx1"/>
            </a:solidFill>
          </a:ln>
        </p:spPr>
      </p:pic>
      <p:pic>
        <p:nvPicPr>
          <p:cNvPr id="4" name="图片 3" descr="箭头"/>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9102090" y="4174490"/>
            <a:ext cx="666115" cy="666115"/>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spc="300" dirty="0">
                <a:solidFill>
                  <a:schemeClr val="tx1">
                    <a:lumMod val="85000"/>
                    <a:lumOff val="15000"/>
                  </a:schemeClr>
                </a:solidFill>
                <a:latin typeface="+mn-ea"/>
                <a:sym typeface="+mn-ea"/>
              </a:rPr>
              <a:t>技术框架及重难点</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03</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数据机制</a:t>
            </a:r>
            <a:endParaRPr lang="zh-CN" altLang="en-US"/>
          </a:p>
        </p:txBody>
      </p:sp>
      <p:sp>
        <p:nvSpPr>
          <p:cNvPr id="46" name="矩形 45"/>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558165" y="1445895"/>
            <a:ext cx="10440670" cy="1337310"/>
          </a:xfrm>
          <a:prstGeom prst="rect">
            <a:avLst/>
          </a:prstGeom>
        </p:spPr>
        <p:txBody>
          <a:bodyPr wrap="square">
            <a:noAutofit/>
          </a:bodyPr>
          <a:p>
            <a:pPr algn="l">
              <a:buClrTx/>
              <a:buSzTx/>
              <a:buNone/>
            </a:pPr>
            <a:r>
              <a:rPr lang="en-US" altLang="zh-CN" sz="2400">
                <a:uFillTx/>
                <a:latin typeface="Times New Roman" panose="02020503050405090304" charset="0"/>
                <a:ea typeface="宋体-简" panose="02010800040101010101" charset="-122"/>
              </a:rPr>
              <a:t>数据源采用从OpenDigger中选定的指标和网络对其进行可视化。OpenDigger是一个开源的分析工具，它从GitHub全域日志中提取数据，并为项目和开发人员生成定义良好的指标和网络。这些指标和网络以静态文件的形式发布在阿里云OSS上，供公众使用。数据文件划分为两种类别：存储库和开发人员。每个类别在上传到OSS后都遵循特定的URL模式，例如：</a:t>
            </a:r>
            <a:endParaRPr lang="en-US" altLang="zh-CN" sz="2400">
              <a:uFillTx/>
              <a:latin typeface="Times New Roman" panose="02020503050405090304" charset="0"/>
              <a:ea typeface="宋体-简" panose="02010800040101010101" charset="-122"/>
            </a:endParaRPr>
          </a:p>
          <a:p>
            <a:endParaRPr lang="en-US" altLang="zh-CN" sz="1600"/>
          </a:p>
        </p:txBody>
      </p:sp>
      <p:graphicFrame>
        <p:nvGraphicFramePr>
          <p:cNvPr id="13" name="表格 12"/>
          <p:cNvGraphicFramePr/>
          <p:nvPr>
            <p:custDataLst>
              <p:tags r:id="rId2"/>
            </p:custDataLst>
          </p:nvPr>
        </p:nvGraphicFramePr>
        <p:xfrm>
          <a:off x="3553460" y="3672205"/>
          <a:ext cx="5106670" cy="965200"/>
        </p:xfrm>
        <a:graphic>
          <a:graphicData uri="http://schemas.openxmlformats.org/drawingml/2006/table">
            <a:tbl>
              <a:tblPr firstRow="1" bandRow="1">
                <a:tableStyleId>{5C22544A-7EE6-4342-B048-85BDC9FD1C3A}</a:tableStyleId>
              </a:tblPr>
              <a:tblGrid>
                <a:gridCol w="2560320"/>
                <a:gridCol w="2546350"/>
              </a:tblGrid>
              <a:tr h="387985">
                <a:tc>
                  <a:txBody>
                    <a:bodyPr/>
                    <a:p>
                      <a:pPr algn="ctr">
                        <a:buNone/>
                      </a:pPr>
                      <a:r>
                        <a:rPr lang="zh-CN" altLang="en-US"/>
                        <a:t>类别</a:t>
                      </a:r>
                      <a:endParaRPr lang="zh-CN" altLang="en-US"/>
                    </a:p>
                  </a:txBody>
                  <a:tcPr/>
                </a:tc>
                <a:tc>
                  <a:txBody>
                    <a:bodyPr/>
                    <a:p>
                      <a:pPr algn="ctr">
                        <a:buNone/>
                      </a:pPr>
                      <a:r>
                        <a:rPr lang="en-US" altLang="zh-CN" sz="1800">
                          <a:sym typeface="+mn-ea"/>
                        </a:rPr>
                        <a:t>URL</a:t>
                      </a:r>
                      <a:r>
                        <a:rPr lang="zh-CN" altLang="en-US" sz="1800">
                          <a:sym typeface="+mn-ea"/>
                        </a:rPr>
                        <a:t>模式</a:t>
                      </a:r>
                      <a:endParaRPr lang="zh-CN" altLang="en-US"/>
                    </a:p>
                  </a:txBody>
                  <a:tcPr/>
                </a:tc>
              </a:tr>
              <a:tr h="285750">
                <a:tc>
                  <a:txBody>
                    <a:bodyPr/>
                    <a:p>
                      <a:pPr algn="ctr">
                        <a:buNone/>
                      </a:pPr>
                      <a:r>
                        <a:rPr lang="zh-CN" altLang="en-US" sz="1200"/>
                        <a:t>存储</a:t>
                      </a:r>
                      <a:r>
                        <a:rPr lang="zh-CN" altLang="en-US" sz="1200"/>
                        <a:t>库</a:t>
                      </a:r>
                      <a:endParaRPr lang="zh-CN" altLang="en-US" sz="1200"/>
                    </a:p>
                  </a:txBody>
                  <a:tcPr/>
                </a:tc>
                <a:tc>
                  <a:txBody>
                    <a:bodyPr/>
                    <a:p>
                      <a:pPr algn="ctr">
                        <a:buNone/>
                      </a:pPr>
                      <a:r>
                        <a:rPr lang="en-US" altLang="zh-CN" sz="1200"/>
                        <a:t>https://~/{owner}/{repo}/*.json</a:t>
                      </a:r>
                      <a:endParaRPr lang="en-US" altLang="zh-CN" sz="1200"/>
                    </a:p>
                  </a:txBody>
                  <a:tcPr/>
                </a:tc>
              </a:tr>
              <a:tr h="291465">
                <a:tc>
                  <a:txBody>
                    <a:bodyPr/>
                    <a:p>
                      <a:pPr algn="ctr">
                        <a:lnSpc>
                          <a:spcPct val="100000"/>
                        </a:lnSpc>
                        <a:buNone/>
                      </a:pPr>
                      <a:r>
                        <a:rPr lang="zh-CN" altLang="en-US" sz="1200"/>
                        <a:t>开发</a:t>
                      </a:r>
                      <a:r>
                        <a:rPr lang="zh-CN" altLang="en-US" sz="1200"/>
                        <a:t>者</a:t>
                      </a:r>
                      <a:endParaRPr lang="zh-CN" altLang="en-US" sz="1200"/>
                    </a:p>
                  </a:txBody>
                  <a:tcPr/>
                </a:tc>
                <a:tc>
                  <a:txBody>
                    <a:bodyPr/>
                    <a:p>
                      <a:pPr algn="ctr">
                        <a:lnSpc>
                          <a:spcPct val="100000"/>
                        </a:lnSpc>
                        <a:buNone/>
                      </a:pPr>
                      <a:r>
                        <a:rPr lang="en-US" altLang="zh-CN" sz="1200"/>
                        <a:t>https://~/{owner}/*.json</a:t>
                      </a:r>
                      <a:endParaRPr lang="en-US" altLang="zh-CN" sz="1200"/>
                    </a:p>
                  </a:txBody>
                  <a:tcPr/>
                </a:tc>
              </a:tr>
            </a:tbl>
          </a:graphicData>
        </a:graphic>
      </p:graphicFrame>
      <p:sp>
        <p:nvSpPr>
          <p:cNvPr id="5" name="文本框 4"/>
          <p:cNvSpPr txBox="1"/>
          <p:nvPr/>
        </p:nvSpPr>
        <p:spPr>
          <a:xfrm>
            <a:off x="685165" y="5086985"/>
            <a:ext cx="10440670" cy="1337310"/>
          </a:xfrm>
          <a:prstGeom prst="rect">
            <a:avLst/>
          </a:prstGeom>
        </p:spPr>
        <p:txBody>
          <a:bodyPr wrap="square">
            <a:noAutofit/>
          </a:bodyPr>
          <a:p>
            <a:r>
              <a:rPr lang="en-US" altLang="zh-CN" sz="2400">
                <a:uFillTx/>
                <a:latin typeface="Times New Roman" panose="02020503050405090304" charset="0"/>
                <a:ea typeface="宋体-简" panose="02010800040101010101" charset="-122"/>
              </a:rPr>
              <a:t>1.通过页面元素或页面url解析获取项目名称或开发者名称</a:t>
            </a:r>
            <a:endParaRPr lang="en-US" altLang="zh-CN" sz="2400">
              <a:uFillTx/>
              <a:latin typeface="Times New Roman" panose="02020503050405090304" charset="0"/>
              <a:ea typeface="宋体-简" panose="02010800040101010101" charset="-122"/>
            </a:endParaRPr>
          </a:p>
          <a:p>
            <a:r>
              <a:rPr lang="en-US" altLang="zh-CN" sz="2400">
                <a:uFillTx/>
                <a:latin typeface="Times New Roman" panose="02020503050405090304" charset="0"/>
                <a:ea typeface="宋体-简" panose="02010800040101010101" charset="-122"/>
              </a:rPr>
              <a:t>2.根据不同图表</a:t>
            </a:r>
            <a:r>
              <a:rPr lang="zh-CN" altLang="en-US" sz="2400">
                <a:uFillTx/>
                <a:latin typeface="Times New Roman" panose="02020503050405090304" charset="0"/>
                <a:ea typeface="宋体-简" panose="02010800040101010101" charset="-122"/>
              </a:rPr>
              <a:t>功能所需数据类型</a:t>
            </a:r>
            <a:r>
              <a:rPr lang="en-US" altLang="zh-CN" sz="2400">
                <a:uFillTx/>
                <a:latin typeface="Times New Roman" panose="02020503050405090304" charset="0"/>
                <a:ea typeface="宋体-简" panose="02010800040101010101" charset="-122"/>
              </a:rPr>
              <a:t>对</a:t>
            </a:r>
            <a:r>
              <a:rPr lang="en-US" altLang="zh-CN" sz="2400">
                <a:uFillTx/>
                <a:latin typeface="Times New Roman" panose="02020503050405090304" charset="0"/>
                <a:ea typeface="宋体-简" panose="02010800040101010101" charset="-122"/>
                <a:sym typeface="+mn-ea"/>
              </a:rPr>
              <a:t>OpenDigger</a:t>
            </a:r>
            <a:r>
              <a:rPr lang="en-US" altLang="zh-CN" sz="2400">
                <a:uFillTx/>
                <a:latin typeface="Times New Roman" panose="02020503050405090304" charset="0"/>
                <a:ea typeface="宋体-简" panose="02010800040101010101" charset="-122"/>
              </a:rPr>
              <a:t>获取数据</a:t>
            </a:r>
            <a:r>
              <a:rPr lang="zh-CN" altLang="en-US" sz="2400">
                <a:uFillTx/>
                <a:latin typeface="Times New Roman" panose="02020503050405090304" charset="0"/>
                <a:ea typeface="宋体-简" panose="02010800040101010101" charset="-122"/>
              </a:rPr>
              <a:t>的</a:t>
            </a:r>
            <a:r>
              <a:rPr lang="en-US" altLang="zh-CN" sz="2400">
                <a:uFillTx/>
                <a:latin typeface="Times New Roman" panose="02020503050405090304" charset="0"/>
                <a:ea typeface="宋体-简" panose="02010800040101010101" charset="-122"/>
              </a:rPr>
              <a:t>url进行填充</a:t>
            </a:r>
            <a:endParaRPr lang="en-US" altLang="zh-CN" sz="2400">
              <a:uFillTx/>
              <a:latin typeface="Times New Roman" panose="02020503050405090304" charset="0"/>
              <a:ea typeface="宋体-简" panose="02010800040101010101" charset="-122"/>
            </a:endParaRPr>
          </a:p>
          <a:p>
            <a:r>
              <a:rPr lang="en-US" altLang="zh-CN" sz="2400">
                <a:uFillTx/>
                <a:latin typeface="Times New Roman" panose="02020503050405090304" charset="0"/>
                <a:ea typeface="宋体-简" panose="02010800040101010101" charset="-122"/>
              </a:rPr>
              <a:t>3.</a:t>
            </a:r>
            <a:r>
              <a:rPr lang="zh-CN" altLang="en-US" sz="2400">
                <a:uFillTx/>
                <a:latin typeface="Times New Roman" panose="02020503050405090304" charset="0"/>
                <a:ea typeface="宋体-简" panose="02010800040101010101" charset="-122"/>
              </a:rPr>
              <a:t>发送异步请求获取</a:t>
            </a:r>
            <a:r>
              <a:rPr lang="zh-CN" altLang="en-US" sz="2400">
                <a:uFillTx/>
                <a:latin typeface="Times New Roman" panose="02020503050405090304" charset="0"/>
                <a:ea typeface="宋体-简" panose="02010800040101010101" charset="-122"/>
              </a:rPr>
              <a:t>数据</a:t>
            </a:r>
            <a:endParaRPr lang="zh-CN" altLang="en-US" sz="2400">
              <a:uFillTx/>
              <a:latin typeface="Times New Roman" panose="02020503050405090304" charset="0"/>
              <a:ea typeface="宋体-简" panose="02010800040101010101" charset="-122"/>
            </a:endParaRPr>
          </a:p>
        </p:txBody>
      </p:sp>
      <p:pic>
        <p:nvPicPr>
          <p:cNvPr id="11" name="图片 10"/>
          <p:cNvPicPr>
            <a:picLocks noChangeAspect="1"/>
          </p:cNvPicPr>
          <p:nvPr>
            <p:custDataLst>
              <p:tags r:id="rId3"/>
            </p:custDataLst>
          </p:nvPr>
        </p:nvPicPr>
        <p:blipFill>
          <a:blip r:embed="rId4"/>
          <a:srcRect l="8021" t="8229" r="12396" b="8281"/>
          <a:stretch>
            <a:fillRect/>
          </a:stretch>
        </p:blipFill>
        <p:spPr>
          <a:xfrm>
            <a:off x="10556240" y="4785360"/>
            <a:ext cx="970915" cy="1019810"/>
          </a:xfrm>
          <a:prstGeom prst="rect">
            <a:avLst/>
          </a:prstGeom>
        </p:spPr>
      </p:pic>
      <p:pic>
        <p:nvPicPr>
          <p:cNvPr id="12" name="图片 11" descr="箭头"/>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0767695" y="4109085"/>
            <a:ext cx="549275" cy="390525"/>
          </a:xfrm>
          <a:prstGeom prst="rect">
            <a:avLst/>
          </a:prstGeom>
        </p:spPr>
      </p:pic>
      <p:pic>
        <p:nvPicPr>
          <p:cNvPr id="14" name="图片 1" descr="IMG_256"/>
          <p:cNvPicPr>
            <a:picLocks noChangeAspect="1"/>
          </p:cNvPicPr>
          <p:nvPr/>
        </p:nvPicPr>
        <p:blipFill>
          <a:blip r:embed="rId7"/>
          <a:stretch>
            <a:fillRect/>
          </a:stretch>
        </p:blipFill>
        <p:spPr>
          <a:xfrm>
            <a:off x="10637520" y="3002280"/>
            <a:ext cx="832485" cy="832485"/>
          </a:xfrm>
          <a:prstGeom prst="rect">
            <a:avLst/>
          </a:prstGeom>
          <a:noFill/>
          <a:ln w="9525">
            <a:noFill/>
          </a:ln>
        </p:spPr>
      </p:pic>
    </p:spTree>
    <p:custDataLst>
      <p:tags r:id="rId8"/>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功能注入</a:t>
            </a:r>
            <a:r>
              <a:rPr lang="en-US" altLang="zh-CN"/>
              <a:t>，</a:t>
            </a:r>
            <a:r>
              <a:rPr lang="zh-CN" altLang="en-US"/>
              <a:t>按需</a:t>
            </a:r>
            <a:r>
              <a:rPr lang="zh-CN" altLang="en-US"/>
              <a:t>加载</a:t>
            </a:r>
            <a:endParaRPr lang="zh-CN" altLang="en-US"/>
          </a:p>
        </p:txBody>
      </p:sp>
      <p:sp>
        <p:nvSpPr>
          <p:cNvPr id="46" name="矩形 45"/>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558165" y="1157605"/>
            <a:ext cx="10440670" cy="3563620"/>
          </a:xfrm>
          <a:prstGeom prst="rect">
            <a:avLst/>
          </a:prstGeom>
        </p:spPr>
        <p:txBody>
          <a:bodyPr wrap="square">
            <a:noAutofit/>
          </a:bodyPr>
          <a:p>
            <a:pPr algn="l">
              <a:buClrTx/>
              <a:buSzTx/>
              <a:buNone/>
            </a:pPr>
            <a:r>
              <a:rPr lang="en-US" altLang="zh-CN" sz="2000">
                <a:uFillTx/>
                <a:latin typeface="Times New Roman" panose="02020503050405090304" charset="0"/>
                <a:ea typeface="宋体-简" panose="02010800040101010101" charset="-122"/>
                <a:sym typeface="+mn-ea"/>
              </a:rPr>
              <a:t>HyperCRX</a:t>
            </a:r>
            <a:r>
              <a:rPr lang="zh-CN" altLang="en-US" sz="2000">
                <a:uFillTx/>
                <a:latin typeface="Times New Roman" panose="02020503050405090304" charset="0"/>
                <a:ea typeface="宋体-简" panose="02010800040101010101" charset="-122"/>
                <a:sym typeface="+mn-ea"/>
              </a:rPr>
              <a:t>采用轻量级的前端框架React，</a:t>
            </a:r>
            <a:r>
              <a:rPr lang="en-US" altLang="zh-CN" sz="2000">
                <a:uFillTx/>
                <a:latin typeface="Times New Roman" panose="02020503050405090304" charset="0"/>
                <a:ea typeface="宋体-简" panose="02010800040101010101" charset="-122"/>
                <a:sym typeface="+mn-ea"/>
              </a:rPr>
              <a:t>使用</a:t>
            </a:r>
            <a:r>
              <a:rPr lang="en-US" altLang="zh-CN" sz="2000">
                <a:solidFill>
                  <a:srgbClr val="FF0000"/>
                </a:solidFill>
                <a:uFillTx/>
                <a:latin typeface="Times New Roman" panose="02020503050405090304" charset="0"/>
                <a:ea typeface="宋体-简" panose="02010800040101010101" charset="-122"/>
                <a:sym typeface="+mn-ea"/>
              </a:rPr>
              <a:t>GitHub原生样式</a:t>
            </a:r>
            <a:r>
              <a:rPr lang="en-US" altLang="zh-CN" sz="2000">
                <a:uFillTx/>
                <a:latin typeface="Times New Roman" panose="02020503050405090304" charset="0"/>
                <a:ea typeface="宋体-简" panose="02010800040101010101" charset="-122"/>
                <a:sym typeface="+mn-ea"/>
              </a:rPr>
              <a:t>创建可视化元素，并能够将其</a:t>
            </a:r>
            <a:r>
              <a:rPr lang="en-US" altLang="zh-CN" sz="2000">
                <a:solidFill>
                  <a:srgbClr val="FF0000"/>
                </a:solidFill>
                <a:uFillTx/>
                <a:latin typeface="Times New Roman" panose="02020503050405090304" charset="0"/>
                <a:ea typeface="宋体-简" panose="02010800040101010101" charset="-122"/>
                <a:sym typeface="+mn-ea"/>
              </a:rPr>
              <a:t>无缝嵌入</a:t>
            </a:r>
            <a:r>
              <a:rPr lang="en-US" altLang="zh-CN" sz="2000">
                <a:uFillTx/>
                <a:latin typeface="Times New Roman" panose="02020503050405090304" charset="0"/>
                <a:ea typeface="宋体-简" panose="02010800040101010101" charset="-122"/>
                <a:sym typeface="+mn-ea"/>
              </a:rPr>
              <a:t>GitHub页面</a:t>
            </a:r>
            <a:r>
              <a:rPr lang="zh-CN" altLang="en-US" sz="2000">
                <a:uFillTx/>
                <a:latin typeface="Times New Roman" panose="02020503050405090304" charset="0"/>
                <a:ea typeface="宋体-简" panose="02010800040101010101" charset="-122"/>
                <a:sym typeface="+mn-ea"/>
              </a:rPr>
              <a:t>。用户触发加载条件时</a:t>
            </a:r>
            <a:r>
              <a:rPr lang="en-US" altLang="zh-CN" sz="2000">
                <a:uFillTx/>
                <a:latin typeface="Times New Roman" panose="02020503050405090304" charset="0"/>
                <a:ea typeface="宋体-简" panose="02010800040101010101" charset="-122"/>
                <a:sym typeface="+mn-ea"/>
              </a:rPr>
              <a:t>（</a:t>
            </a:r>
            <a:r>
              <a:rPr lang="zh-CN" altLang="en-US" sz="2000">
                <a:uFillTx/>
                <a:latin typeface="Times New Roman" panose="02020503050405090304" charset="0"/>
                <a:ea typeface="宋体-简" panose="02010800040101010101" charset="-122"/>
                <a:sym typeface="+mn-ea"/>
              </a:rPr>
              <a:t>例如鼠标悬停</a:t>
            </a:r>
            <a:r>
              <a:rPr lang="en-US" altLang="zh-CN" sz="2000">
                <a:uFillTx/>
                <a:latin typeface="Times New Roman" panose="02020503050405090304" charset="0"/>
                <a:ea typeface="宋体-简" panose="02010800040101010101" charset="-122"/>
                <a:sym typeface="+mn-ea"/>
              </a:rPr>
              <a:t>/</a:t>
            </a:r>
            <a:r>
              <a:rPr lang="zh-CN" altLang="en-US" sz="2000">
                <a:uFillTx/>
                <a:latin typeface="Times New Roman" panose="02020503050405090304" charset="0"/>
                <a:ea typeface="宋体-简" panose="02010800040101010101" charset="-122"/>
                <a:sym typeface="+mn-ea"/>
              </a:rPr>
              <a:t>点击</a:t>
            </a:r>
            <a:r>
              <a:rPr lang="en-US" altLang="zh-CN" sz="2000">
                <a:uFillTx/>
                <a:latin typeface="Times New Roman" panose="02020503050405090304" charset="0"/>
                <a:ea typeface="宋体-简" panose="02010800040101010101" charset="-122"/>
                <a:sym typeface="+mn-ea"/>
              </a:rPr>
              <a:t>、</a:t>
            </a:r>
            <a:r>
              <a:rPr lang="zh-CN" altLang="en-US" sz="2000">
                <a:uFillTx/>
                <a:latin typeface="Times New Roman" panose="02020503050405090304" charset="0"/>
                <a:ea typeface="宋体-简" panose="02010800040101010101" charset="-122"/>
                <a:sym typeface="+mn-ea"/>
              </a:rPr>
              <a:t>页面加载等</a:t>
            </a:r>
            <a:r>
              <a:rPr lang="en-US" altLang="zh-CN" sz="2000">
                <a:uFillTx/>
                <a:latin typeface="Times New Roman" panose="02020503050405090304" charset="0"/>
                <a:ea typeface="宋体-简" panose="02010800040101010101" charset="-122"/>
                <a:sym typeface="+mn-ea"/>
              </a:rPr>
              <a:t>），</a:t>
            </a:r>
            <a:r>
              <a:rPr lang="zh-CN" altLang="en-US" sz="2000">
                <a:uFillTx/>
                <a:latin typeface="Times New Roman" panose="02020503050405090304" charset="0"/>
                <a:ea typeface="宋体-简" panose="02010800040101010101" charset="-122"/>
                <a:sym typeface="+mn-ea"/>
              </a:rPr>
              <a:t>通</a:t>
            </a:r>
            <a:r>
              <a:rPr lang="en-US" altLang="zh-CN" sz="2000">
                <a:uFillTx/>
                <a:latin typeface="Times New Roman" panose="02020503050405090304" charset="0"/>
                <a:ea typeface="宋体-简" panose="02010800040101010101" charset="-122"/>
                <a:sym typeface="+mn-ea"/>
              </a:rPr>
              <a:t>过浏览器扩展的内容脚本功能，自动注入到目标网页的特定位置。并</a:t>
            </a:r>
            <a:r>
              <a:rPr lang="zh-CN" altLang="en-US" sz="2000">
                <a:uFillTx/>
                <a:latin typeface="Times New Roman" panose="02020503050405090304" charset="0"/>
                <a:ea typeface="宋体-简" panose="02010800040101010101" charset="-122"/>
                <a:sym typeface="+mn-ea"/>
              </a:rPr>
              <a:t>实现功能的</a:t>
            </a:r>
            <a:r>
              <a:rPr lang="en-US" altLang="zh-CN" sz="2000">
                <a:uFillTx/>
                <a:latin typeface="Times New Roman" panose="02020503050405090304" charset="0"/>
                <a:ea typeface="宋体-简" panose="02010800040101010101" charset="-122"/>
                <a:sym typeface="+mn-ea"/>
              </a:rPr>
              <a:t>按需加载。</a:t>
            </a:r>
            <a:endParaRPr lang="en-US" altLang="zh-CN" sz="2000">
              <a:uFillTx/>
              <a:latin typeface="Times New Roman" panose="02020503050405090304" charset="0"/>
              <a:ea typeface="宋体-简" panose="02010800040101010101" charset="-122"/>
              <a:sym typeface="+mn-ea"/>
            </a:endParaRPr>
          </a:p>
          <a:p>
            <a:pPr algn="l">
              <a:buClrTx/>
              <a:buSzTx/>
              <a:buNone/>
            </a:pPr>
            <a:r>
              <a:rPr lang="zh-CN" altLang="en-US" sz="2000">
                <a:uFillTx/>
                <a:latin typeface="Times New Roman" panose="02020503050405090304" charset="0"/>
                <a:ea typeface="宋体-简" panose="02010800040101010101" charset="-122"/>
                <a:sym typeface="+mn-ea"/>
              </a:rPr>
              <a:t>根据多种条件判断</a:t>
            </a:r>
            <a:r>
              <a:rPr lang="en-US" altLang="zh-CN" sz="2000">
                <a:uFillTx/>
                <a:latin typeface="Times New Roman" panose="02020503050405090304" charset="0"/>
                <a:ea typeface="宋体-简" panose="02010800040101010101" charset="-122"/>
                <a:sym typeface="+mn-ea"/>
              </a:rPr>
              <a:t>，</a:t>
            </a:r>
            <a:r>
              <a:rPr lang="zh-CN" altLang="en-US" sz="2000">
                <a:uFillTx/>
                <a:latin typeface="Times New Roman" panose="02020503050405090304" charset="0"/>
                <a:ea typeface="宋体-简" panose="02010800040101010101" charset="-122"/>
                <a:sym typeface="+mn-ea"/>
              </a:rPr>
              <a:t>当访问到相关页面并且所有条件均判断为</a:t>
            </a:r>
            <a:r>
              <a:rPr lang="en-US" altLang="zh-CN" sz="2000">
                <a:uFillTx/>
                <a:latin typeface="Times New Roman" panose="02020503050405090304" charset="0"/>
                <a:ea typeface="宋体-简" panose="02010800040101010101" charset="-122"/>
                <a:sym typeface="+mn-ea"/>
              </a:rPr>
              <a:t>True</a:t>
            </a:r>
            <a:r>
              <a:rPr lang="zh-CN" altLang="en-US" sz="2000">
                <a:uFillTx/>
                <a:latin typeface="Times New Roman" panose="02020503050405090304" charset="0"/>
                <a:ea typeface="宋体-简" panose="02010800040101010101" charset="-122"/>
                <a:sym typeface="+mn-ea"/>
              </a:rPr>
              <a:t>时</a:t>
            </a:r>
            <a:r>
              <a:rPr lang="en-US" altLang="zh-CN" sz="2000">
                <a:uFillTx/>
                <a:latin typeface="Times New Roman" panose="02020503050405090304" charset="0"/>
                <a:ea typeface="宋体-简" panose="02010800040101010101" charset="-122"/>
                <a:sym typeface="+mn-ea"/>
              </a:rPr>
              <a:t>，</a:t>
            </a:r>
            <a:r>
              <a:rPr lang="zh-CN" altLang="en-US" sz="2000">
                <a:uFillTx/>
                <a:latin typeface="Times New Roman" panose="02020503050405090304" charset="0"/>
                <a:ea typeface="宋体-简" panose="02010800040101010101" charset="-122"/>
                <a:sym typeface="+mn-ea"/>
              </a:rPr>
              <a:t>扩展的内容脚本将启动，并将所有功能及其</a:t>
            </a:r>
            <a:r>
              <a:rPr lang="en-US" altLang="zh-CN" sz="2000">
                <a:uFillTx/>
                <a:latin typeface="Times New Roman" panose="02020503050405090304" charset="0"/>
                <a:ea typeface="宋体-简" panose="02010800040101010101" charset="-122"/>
                <a:sym typeface="+mn-ea"/>
              </a:rPr>
              <a:t>Meta</a:t>
            </a:r>
            <a:r>
              <a:rPr lang="zh-CN" altLang="en-US" sz="2000">
                <a:uFillTx/>
                <a:latin typeface="Times New Roman" panose="02020503050405090304" charset="0"/>
                <a:ea typeface="宋体-简" panose="02010800040101010101" charset="-122"/>
                <a:sym typeface="+mn-ea"/>
              </a:rPr>
              <a:t>信息注册到功能管理器。特性管理器随后加载并执行每个特性。</a:t>
            </a:r>
            <a:endParaRPr lang="zh-CN" altLang="en-US" sz="2000">
              <a:uFillTx/>
              <a:latin typeface="Times New Roman" panose="02020503050405090304" charset="0"/>
              <a:ea typeface="宋体-简" panose="02010800040101010101" charset="-122"/>
              <a:sym typeface="+mn-ea"/>
            </a:endParaRPr>
          </a:p>
          <a:p>
            <a:pPr algn="l">
              <a:buClrTx/>
              <a:buSzTx/>
              <a:buNone/>
            </a:pPr>
            <a:endParaRPr lang="en-US" altLang="zh-CN" sz="2000">
              <a:uFillTx/>
              <a:latin typeface="Times New Roman" panose="02020503050405090304" charset="0"/>
              <a:ea typeface="宋体-简" panose="02010800040101010101" charset="-122"/>
              <a:sym typeface="+mn-ea"/>
            </a:endParaRPr>
          </a:p>
        </p:txBody>
      </p:sp>
      <p:pic>
        <p:nvPicPr>
          <p:cNvPr id="2" name="图片 1"/>
          <p:cNvPicPr>
            <a:picLocks noChangeAspect="1"/>
          </p:cNvPicPr>
          <p:nvPr/>
        </p:nvPicPr>
        <p:blipFill>
          <a:blip r:embed="rId2"/>
          <a:stretch>
            <a:fillRect/>
          </a:stretch>
        </p:blipFill>
        <p:spPr>
          <a:xfrm>
            <a:off x="5205730" y="2722245"/>
            <a:ext cx="3266440" cy="4135755"/>
          </a:xfrm>
          <a:prstGeom prst="rect">
            <a:avLst/>
          </a:prstGeom>
        </p:spPr>
      </p:pic>
      <p:sp>
        <p:nvSpPr>
          <p:cNvPr id="4" name="文本框 3"/>
          <p:cNvSpPr txBox="1"/>
          <p:nvPr/>
        </p:nvSpPr>
        <p:spPr>
          <a:xfrm>
            <a:off x="676910" y="3429000"/>
            <a:ext cx="4158615" cy="1753235"/>
          </a:xfrm>
          <a:prstGeom prst="rect">
            <a:avLst/>
          </a:prstGeom>
          <a:noFill/>
        </p:spPr>
        <p:txBody>
          <a:bodyPr wrap="square" rtlCol="0">
            <a:spAutoFit/>
          </a:bodyPr>
          <a:p>
            <a:r>
              <a:rPr lang="zh-CN" altLang="en-US">
                <a:uFillTx/>
                <a:latin typeface="Times New Roman" panose="02020503050405090304" charset="0"/>
                <a:ea typeface="宋体-简" panose="02010800040101010101" charset="-122"/>
                <a:sym typeface="+mn-ea"/>
              </a:rPr>
              <a:t>在执行之前，会检查每个功能是否启用。未启用的内容会被特征管理器直接忽略。对于已启用的功能，特征管理器会执行两项任务。一是立即执行，二是为潜在的未来运行注册事件监听器</a:t>
            </a:r>
            <a:r>
              <a:rPr lang="en-US" altLang="zh-CN">
                <a:uFillTx/>
                <a:latin typeface="Times New Roman" panose="02020503050405090304" charset="0"/>
                <a:ea typeface="宋体-简" panose="02010800040101010101" charset="-122"/>
                <a:sym typeface="+mn-ea"/>
              </a:rPr>
              <a:t>。</a:t>
            </a:r>
            <a:endParaRPr lang="en-US" altLang="zh-CN">
              <a:uFillTx/>
              <a:latin typeface="Times New Roman" panose="02020503050405090304" charset="0"/>
              <a:ea typeface="宋体-简" panose="02010800040101010101" charset="-122"/>
              <a:sym typeface="+mn-ea"/>
            </a:endParaRPr>
          </a:p>
          <a:p>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功能注入</a:t>
            </a:r>
            <a:r>
              <a:rPr lang="en-US" altLang="zh-CN"/>
              <a:t>，</a:t>
            </a:r>
            <a:r>
              <a:rPr lang="zh-CN" altLang="en-US"/>
              <a:t>按需</a:t>
            </a:r>
            <a:r>
              <a:rPr lang="zh-CN" altLang="en-US"/>
              <a:t>加载</a:t>
            </a:r>
            <a:endParaRPr lang="zh-CN" altLang="en-US"/>
          </a:p>
        </p:txBody>
      </p:sp>
      <p:sp>
        <p:nvSpPr>
          <p:cNvPr id="46" name="矩形 45"/>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558165" y="1301750"/>
            <a:ext cx="10440670" cy="3563620"/>
          </a:xfrm>
          <a:prstGeom prst="rect">
            <a:avLst/>
          </a:prstGeom>
        </p:spPr>
        <p:txBody>
          <a:bodyPr wrap="square">
            <a:noAutofit/>
          </a:bodyPr>
          <a:p>
            <a:pPr algn="l">
              <a:buClrTx/>
              <a:buSzTx/>
              <a:buNone/>
            </a:pPr>
            <a:r>
              <a:rPr lang="zh-CN" altLang="en-US" sz="2400">
                <a:uFillTx/>
                <a:latin typeface="Times New Roman" panose="02020503050405090304" charset="0"/>
                <a:ea typeface="宋体-简" panose="02010800040101010101" charset="-122"/>
                <a:sym typeface="+mn-ea"/>
              </a:rPr>
              <a:t>提供选项页面</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允许用户选择加载功能</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按需加载</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切换语言</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授权绑定</a:t>
            </a:r>
            <a:r>
              <a:rPr lang="en-US" altLang="zh-CN" sz="2400">
                <a:uFillTx/>
                <a:latin typeface="Times New Roman" panose="02020503050405090304" charset="0"/>
                <a:ea typeface="宋体-简" panose="02010800040101010101" charset="-122"/>
                <a:sym typeface="+mn-ea"/>
              </a:rPr>
              <a:t> GitHub</a:t>
            </a:r>
            <a:r>
              <a:rPr lang="zh-CN" altLang="en-US" sz="2400">
                <a:uFillTx/>
                <a:latin typeface="Times New Roman" panose="02020503050405090304" charset="0"/>
                <a:ea typeface="宋体-简" panose="02010800040101010101" charset="-122"/>
                <a:sym typeface="+mn-ea"/>
              </a:rPr>
              <a:t>账号</a:t>
            </a:r>
            <a:r>
              <a:rPr lang="zh-CN" altLang="en-US" sz="2400">
                <a:uFillTx/>
                <a:latin typeface="Times New Roman" panose="02020503050405090304" charset="0"/>
                <a:ea typeface="宋体-简" panose="02010800040101010101" charset="-122"/>
                <a:sym typeface="+mn-ea"/>
              </a:rPr>
              <a:t>和</a:t>
            </a:r>
            <a:r>
              <a:rPr lang="en-US" altLang="zh-CN" sz="2400">
                <a:uFillTx/>
                <a:latin typeface="Times New Roman" panose="02020503050405090304" charset="0"/>
                <a:ea typeface="宋体-简" panose="02010800040101010101" charset="-122"/>
                <a:sym typeface="+mn-ea"/>
              </a:rPr>
              <a:t> Gitee</a:t>
            </a:r>
            <a:r>
              <a:rPr lang="zh-CN" altLang="en-US" sz="2400">
                <a:uFillTx/>
                <a:latin typeface="Times New Roman" panose="02020503050405090304" charset="0"/>
                <a:ea typeface="宋体-简" panose="02010800040101010101" charset="-122"/>
                <a:sym typeface="+mn-ea"/>
              </a:rPr>
              <a:t>账号</a:t>
            </a:r>
            <a:r>
              <a:rPr lang="en-US" altLang="zh-CN" sz="2400">
                <a:uFillTx/>
                <a:latin typeface="Times New Roman" panose="02020503050405090304" charset="0"/>
                <a:ea typeface="宋体-简" panose="02010800040101010101" charset="-122"/>
                <a:sym typeface="+mn-ea"/>
              </a:rPr>
              <a:t>。</a:t>
            </a:r>
            <a:endParaRPr lang="en-US" altLang="zh-CN" sz="2400">
              <a:uFillTx/>
              <a:latin typeface="Times New Roman" panose="02020503050405090304" charset="0"/>
              <a:ea typeface="宋体-简" panose="02010800040101010101" charset="-122"/>
              <a:sym typeface="+mn-ea"/>
            </a:endParaRPr>
          </a:p>
        </p:txBody>
      </p:sp>
      <p:pic>
        <p:nvPicPr>
          <p:cNvPr id="4" name="图片 3"/>
          <p:cNvPicPr>
            <a:picLocks noChangeAspect="1"/>
          </p:cNvPicPr>
          <p:nvPr/>
        </p:nvPicPr>
        <p:blipFill>
          <a:blip r:embed="rId2"/>
          <a:stretch>
            <a:fillRect/>
          </a:stretch>
        </p:blipFill>
        <p:spPr>
          <a:xfrm>
            <a:off x="940435" y="2230120"/>
            <a:ext cx="3616325" cy="4008755"/>
          </a:xfrm>
          <a:prstGeom prst="rect">
            <a:avLst/>
          </a:prstGeom>
        </p:spPr>
      </p:pic>
      <p:pic>
        <p:nvPicPr>
          <p:cNvPr id="6" name="图片 5"/>
          <p:cNvPicPr>
            <a:picLocks noChangeAspect="1"/>
          </p:cNvPicPr>
          <p:nvPr/>
        </p:nvPicPr>
        <p:blipFill>
          <a:blip r:embed="rId3"/>
          <a:stretch>
            <a:fillRect/>
          </a:stretch>
        </p:blipFill>
        <p:spPr>
          <a:xfrm>
            <a:off x="5202555" y="2230120"/>
            <a:ext cx="5174615" cy="382651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大语言模型</a:t>
            </a:r>
            <a:r>
              <a:rPr lang="zh-CN" altLang="en-US"/>
              <a:t>集成</a:t>
            </a:r>
            <a:endParaRPr lang="zh-CN" altLang="en-US"/>
          </a:p>
        </p:txBody>
      </p:sp>
      <p:sp>
        <p:nvSpPr>
          <p:cNvPr id="46" name="矩形 45"/>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558165" y="1301750"/>
            <a:ext cx="10440670" cy="3563620"/>
          </a:xfrm>
          <a:prstGeom prst="rect">
            <a:avLst/>
          </a:prstGeom>
        </p:spPr>
        <p:txBody>
          <a:bodyPr wrap="square">
            <a:noAutofit/>
          </a:bodyPr>
          <a:p>
            <a:pPr algn="l">
              <a:buClrTx/>
              <a:buSzTx/>
              <a:buNone/>
            </a:pPr>
            <a:r>
              <a:rPr lang="zh-CN" altLang="en-US" sz="2400">
                <a:uFillTx/>
                <a:latin typeface="Times New Roman" panose="02020503050405090304" charset="0"/>
                <a:ea typeface="宋体-简" panose="02010800040101010101" charset="-122"/>
                <a:sym typeface="+mn-ea"/>
              </a:rPr>
              <a:t>支持多种大语言模型接口</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例如</a:t>
            </a:r>
            <a:r>
              <a:rPr lang="en-US" altLang="zh-CN" sz="2400">
                <a:uFillTx/>
                <a:latin typeface="Times New Roman" panose="02020503050405090304" charset="0"/>
                <a:ea typeface="宋体-简" panose="02010800040101010101" charset="-122"/>
                <a:sym typeface="+mn-ea"/>
              </a:rPr>
              <a:t>DeepSeek</a:t>
            </a:r>
            <a:r>
              <a:rPr lang="zh-CN" altLang="en-US" sz="2400">
                <a:uFillTx/>
                <a:latin typeface="Times New Roman" panose="02020503050405090304" charset="0"/>
                <a:ea typeface="宋体-简" panose="02010800040101010101" charset="-122"/>
                <a:sym typeface="+mn-ea"/>
              </a:rPr>
              <a:t>系列</a:t>
            </a:r>
            <a:r>
              <a:rPr lang="en-US" altLang="zh-CN" sz="2400">
                <a:uFillTx/>
                <a:latin typeface="Times New Roman" panose="02020503050405090304" charset="0"/>
                <a:ea typeface="宋体-简" panose="02010800040101010101" charset="-122"/>
                <a:sym typeface="+mn-ea"/>
              </a:rPr>
              <a:t>、OpenAI</a:t>
            </a:r>
            <a:r>
              <a:rPr lang="zh-CN" altLang="en-US" sz="2400">
                <a:uFillTx/>
                <a:latin typeface="Times New Roman" panose="02020503050405090304" charset="0"/>
                <a:ea typeface="宋体-简" panose="02010800040101010101" charset="-122"/>
                <a:sym typeface="+mn-ea"/>
              </a:rPr>
              <a:t>系列</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本地部署在</a:t>
            </a:r>
            <a:r>
              <a:rPr lang="en-US" altLang="zh-CN" sz="2400">
                <a:uFillTx/>
                <a:latin typeface="Times New Roman" panose="02020503050405090304" charset="0"/>
                <a:ea typeface="宋体-简" panose="02010800040101010101" charset="-122"/>
                <a:sym typeface="+mn-ea"/>
              </a:rPr>
              <a:t>Ollama</a:t>
            </a:r>
            <a:r>
              <a:rPr lang="zh-CN" altLang="en-US" sz="2400">
                <a:uFillTx/>
                <a:latin typeface="Times New Roman" panose="02020503050405090304" charset="0"/>
                <a:ea typeface="宋体-简" panose="02010800040101010101" charset="-122"/>
                <a:sym typeface="+mn-ea"/>
              </a:rPr>
              <a:t>上的开源模型等符合</a:t>
            </a:r>
            <a:r>
              <a:rPr lang="en-US" altLang="zh-CN" sz="2400">
                <a:uFillTx/>
                <a:latin typeface="Times New Roman" panose="02020503050405090304" charset="0"/>
                <a:ea typeface="宋体-简" panose="02010800040101010101" charset="-122"/>
                <a:sym typeface="+mn-ea"/>
              </a:rPr>
              <a:t>OpenAI</a:t>
            </a:r>
            <a:r>
              <a:rPr lang="zh-CN" altLang="en-US" sz="2400">
                <a:uFillTx/>
                <a:latin typeface="Times New Roman" panose="02020503050405090304" charset="0"/>
                <a:ea typeface="宋体-简" panose="02010800040101010101" charset="-122"/>
                <a:sym typeface="+mn-ea"/>
              </a:rPr>
              <a:t>的接口规范的模型</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填写配置</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一键切换模型实例</a:t>
            </a:r>
            <a:r>
              <a:rPr lang="en-US" altLang="zh-CN" sz="2400">
                <a:uFillTx/>
                <a:latin typeface="Times New Roman" panose="02020503050405090304" charset="0"/>
                <a:ea typeface="宋体-简" panose="02010800040101010101" charset="-122"/>
                <a:sym typeface="+mn-ea"/>
              </a:rPr>
              <a:t>。</a:t>
            </a:r>
            <a:endParaRPr lang="en-US" altLang="zh-CN" sz="2400">
              <a:uFillTx/>
              <a:latin typeface="Times New Roman" panose="02020503050405090304" charset="0"/>
              <a:ea typeface="宋体-简" panose="02010800040101010101" charset="-122"/>
              <a:sym typeface="+mn-ea"/>
            </a:endParaRPr>
          </a:p>
          <a:p>
            <a:pPr algn="l">
              <a:buClrTx/>
              <a:buSzTx/>
              <a:buNone/>
            </a:pPr>
            <a:r>
              <a:rPr lang="en-US" altLang="zh-CN" sz="2400">
                <a:uFillTx/>
                <a:latin typeface="Times New Roman" panose="02020503050405090304" charset="0"/>
                <a:ea typeface="宋体-简" panose="02010800040101010101" charset="-122"/>
                <a:sym typeface="+mn-ea"/>
              </a:rPr>
              <a:t>OSS-GPT，</a:t>
            </a:r>
            <a:r>
              <a:rPr lang="zh-CN" altLang="en-US" sz="2400">
                <a:uFillTx/>
                <a:latin typeface="Times New Roman" panose="02020503050405090304" charset="0"/>
                <a:ea typeface="宋体-简" panose="02010800040101010101" charset="-122"/>
                <a:sym typeface="+mn-ea"/>
              </a:rPr>
              <a:t>使用</a:t>
            </a:r>
            <a:r>
              <a:rPr lang="en-US" altLang="zh-CN" sz="2400">
                <a:uFillTx/>
                <a:latin typeface="Times New Roman" panose="02020503050405090304" charset="0"/>
                <a:ea typeface="宋体-简" panose="02010800040101010101" charset="-122"/>
                <a:sym typeface="+mn-ea"/>
              </a:rPr>
              <a:t>ProChat</a:t>
            </a:r>
            <a:r>
              <a:rPr lang="zh-CN" altLang="en-US" sz="2400">
                <a:uFillTx/>
                <a:latin typeface="Times New Roman" panose="02020503050405090304" charset="0"/>
                <a:ea typeface="宋体-简" panose="02010800040101010101" charset="-122"/>
                <a:sym typeface="+mn-ea"/>
              </a:rPr>
              <a:t>组件进行开发</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支持常见的对话交互操作，如流式数据输出、对话中断以及</a:t>
            </a:r>
            <a:r>
              <a:rPr lang="en-US" altLang="zh-CN" sz="2400">
                <a:uFillTx/>
                <a:latin typeface="Times New Roman" panose="02020503050405090304" charset="0"/>
                <a:ea typeface="宋体-简" panose="02010800040101010101" charset="-122"/>
                <a:sym typeface="+mn-ea"/>
              </a:rPr>
              <a:t>Markdown</a:t>
            </a:r>
            <a:r>
              <a:rPr lang="zh-CN" altLang="en-US" sz="2400">
                <a:uFillTx/>
                <a:latin typeface="Times New Roman" panose="02020503050405090304" charset="0"/>
                <a:ea typeface="宋体-简" panose="02010800040101010101" charset="-122"/>
                <a:sym typeface="+mn-ea"/>
              </a:rPr>
              <a:t>格式输出等。</a:t>
            </a:r>
            <a:r>
              <a:rPr lang="zh-CN" altLang="en-US" sz="2400">
                <a:uFillTx/>
                <a:latin typeface="Times New Roman" panose="02020503050405090304" charset="0"/>
                <a:ea typeface="宋体-简" panose="02010800040101010101" charset="-122"/>
                <a:sym typeface="+mn-ea"/>
              </a:rPr>
              <a:t>提供基础开放领域问答、项目文档摘要生成、自动代码注释生成以及自动化项目洞察分析能力</a:t>
            </a:r>
            <a:r>
              <a:rPr lang="en-US" altLang="zh-CN" sz="2400">
                <a:uFillTx/>
                <a:latin typeface="Times New Roman" panose="02020503050405090304" charset="0"/>
                <a:ea typeface="宋体-简" panose="02010800040101010101" charset="-122"/>
                <a:sym typeface="+mn-ea"/>
              </a:rPr>
              <a:t>。</a:t>
            </a:r>
            <a:endParaRPr lang="en-US" altLang="zh-CN" sz="2400">
              <a:uFillTx/>
              <a:latin typeface="Times New Roman" panose="02020503050405090304" charset="0"/>
              <a:ea typeface="宋体-简" panose="02010800040101010101" charset="-122"/>
              <a:sym typeface="+mn-ea"/>
            </a:endParaRPr>
          </a:p>
          <a:p>
            <a:pPr algn="l">
              <a:buClrTx/>
              <a:buSzTx/>
              <a:buNone/>
            </a:pPr>
            <a:endParaRPr lang="en-US" altLang="zh-CN" sz="2400">
              <a:uFillTx/>
              <a:latin typeface="Times New Roman" panose="02020503050405090304" charset="0"/>
              <a:ea typeface="宋体-简" panose="02010800040101010101" charset="-122"/>
              <a:sym typeface="+mn-ea"/>
            </a:endParaRPr>
          </a:p>
          <a:p>
            <a:pPr algn="l">
              <a:buClrTx/>
              <a:buSzTx/>
              <a:buNone/>
            </a:pPr>
            <a:r>
              <a:rPr lang="en-US" altLang="zh-CN" sz="2400">
                <a:uFillTx/>
                <a:latin typeface="Times New Roman" panose="02020503050405090304" charset="0"/>
                <a:ea typeface="宋体-简" panose="02010800040101010101" charset="-122"/>
                <a:sym typeface="+mn-ea"/>
              </a:rPr>
              <a:t>GitHub API</a:t>
            </a:r>
            <a:r>
              <a:rPr lang="zh-CN" altLang="en-US" sz="2400">
                <a:uFillTx/>
                <a:latin typeface="Times New Roman" panose="02020503050405090304" charset="0"/>
                <a:ea typeface="宋体-简" panose="02010800040101010101" charset="-122"/>
                <a:sym typeface="+mn-ea"/>
              </a:rPr>
              <a:t>获取原始文件</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并针对长文件</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长代码</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预先分块</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填充</a:t>
            </a:r>
            <a:endParaRPr lang="zh-CN" altLang="en-US" sz="2400">
              <a:uFillTx/>
              <a:latin typeface="Times New Roman" panose="02020503050405090304" charset="0"/>
              <a:ea typeface="宋体-简" panose="02010800040101010101" charset="-122"/>
              <a:sym typeface="+mn-ea"/>
            </a:endParaRPr>
          </a:p>
          <a:p>
            <a:pPr algn="l">
              <a:buClrTx/>
              <a:buSzTx/>
              <a:buNone/>
            </a:pPr>
            <a:r>
              <a:rPr lang="en-US" altLang="zh-CN" sz="2400">
                <a:uFillTx/>
                <a:latin typeface="Times New Roman" panose="02020503050405090304" charset="0"/>
                <a:ea typeface="宋体-简" panose="02010800040101010101" charset="-122"/>
                <a:sym typeface="+mn-ea"/>
              </a:rPr>
              <a:t>Prompt</a:t>
            </a:r>
            <a:r>
              <a:rPr lang="zh-CN" altLang="en-US" sz="2400">
                <a:uFillTx/>
                <a:latin typeface="Times New Roman" panose="02020503050405090304" charset="0"/>
                <a:ea typeface="宋体-简" panose="02010800040101010101" charset="-122"/>
                <a:sym typeface="+mn-ea"/>
              </a:rPr>
              <a:t>模版</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按块依次输入</a:t>
            </a:r>
            <a:r>
              <a:rPr lang="en-US" altLang="zh-CN" sz="2400">
                <a:uFillTx/>
                <a:latin typeface="Times New Roman" panose="02020503050405090304" charset="0"/>
                <a:ea typeface="宋体-简" panose="02010800040101010101" charset="-122"/>
                <a:sym typeface="+mn-ea"/>
              </a:rPr>
              <a:t>。</a:t>
            </a:r>
            <a:endParaRPr lang="en-US" altLang="zh-CN" sz="2400">
              <a:uFillTx/>
              <a:latin typeface="Times New Roman" panose="02020503050405090304" charset="0"/>
              <a:ea typeface="宋体-简" panose="02010800040101010101" charset="-122"/>
              <a:sym typeface="+mn-ea"/>
            </a:endParaRPr>
          </a:p>
          <a:p>
            <a:pPr algn="l">
              <a:buClrTx/>
              <a:buSzTx/>
              <a:buNone/>
            </a:pPr>
            <a:endParaRPr lang="en-US" altLang="zh-CN" sz="2400">
              <a:uFillTx/>
              <a:latin typeface="Times New Roman" panose="02020503050405090304" charset="0"/>
              <a:ea typeface="宋体-简" panose="02010800040101010101" charset="-122"/>
              <a:sym typeface="+mn-ea"/>
            </a:endParaRPr>
          </a:p>
        </p:txBody>
      </p:sp>
      <p:pic>
        <p:nvPicPr>
          <p:cNvPr id="8" name="图片 7"/>
          <p:cNvPicPr>
            <a:picLocks noChangeAspect="1"/>
          </p:cNvPicPr>
          <p:nvPr/>
        </p:nvPicPr>
        <p:blipFill>
          <a:blip r:embed="rId2"/>
          <a:stretch>
            <a:fillRect/>
          </a:stretch>
        </p:blipFill>
        <p:spPr>
          <a:xfrm>
            <a:off x="9573260" y="3575050"/>
            <a:ext cx="2138680" cy="2595245"/>
          </a:xfrm>
          <a:prstGeom prst="rect">
            <a:avLst/>
          </a:prstGeom>
          <a:ln>
            <a:solidFill>
              <a:schemeClr val="tx1"/>
            </a:solid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自动化</a:t>
            </a:r>
            <a:r>
              <a:rPr lang="en-US" altLang="zh-CN"/>
              <a:t>PR</a:t>
            </a:r>
            <a:endParaRPr lang="en-US" altLang="zh-CN"/>
          </a:p>
        </p:txBody>
      </p:sp>
      <p:sp>
        <p:nvSpPr>
          <p:cNvPr id="46" name="矩形 45"/>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558165" y="1301750"/>
            <a:ext cx="10440670" cy="3563620"/>
          </a:xfrm>
          <a:prstGeom prst="rect">
            <a:avLst/>
          </a:prstGeom>
        </p:spPr>
        <p:txBody>
          <a:bodyPr wrap="square">
            <a:noAutofit/>
          </a:bodyPr>
          <a:p>
            <a:pPr marL="342900" indent="-342900" algn="l">
              <a:buClrTx/>
              <a:buSzTx/>
              <a:buFont typeface="Arial" panose="020B0604020202090204" pitchFamily="34" charset="0"/>
              <a:buChar char="•"/>
            </a:pPr>
            <a:r>
              <a:rPr lang="en-US" altLang="zh-CN" sz="2400">
                <a:uFillTx/>
                <a:latin typeface="Times New Roman" panose="02020503050405090304" charset="0"/>
                <a:ea typeface="宋体-简" panose="02010800040101010101" charset="-122"/>
                <a:sym typeface="+mn-ea"/>
              </a:rPr>
              <a:t>OSS</a:t>
            </a:r>
            <a:r>
              <a:rPr lang="zh-CN" altLang="en-US" sz="2400">
                <a:uFillTx/>
                <a:latin typeface="Times New Roman" panose="02020503050405090304" charset="0"/>
                <a:ea typeface="宋体-简" panose="02010800040101010101" charset="-122"/>
                <a:sym typeface="+mn-ea"/>
              </a:rPr>
              <a:t>远程配置文件进行规则设定</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根据设定规则</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进行按需加载</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样式定制</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以及文档网站与存储库</a:t>
            </a:r>
            <a:r>
              <a:rPr lang="en-US" altLang="zh-CN" sz="2400">
                <a:uFillTx/>
                <a:latin typeface="Times New Roman" panose="02020503050405090304" charset="0"/>
                <a:ea typeface="宋体-简" panose="02010800040101010101" charset="-122"/>
                <a:sym typeface="+mn-ea"/>
              </a:rPr>
              <a:t>URL</a:t>
            </a:r>
            <a:r>
              <a:rPr lang="zh-CN" altLang="en-US" sz="2400">
                <a:uFillTx/>
                <a:latin typeface="Times New Roman" panose="02020503050405090304" charset="0"/>
                <a:ea typeface="宋体-简" panose="02010800040101010101" charset="-122"/>
                <a:sym typeface="+mn-ea"/>
              </a:rPr>
              <a:t>映射规则的定制</a:t>
            </a:r>
            <a:r>
              <a:rPr lang="en-US" altLang="zh-CN" sz="2400">
                <a:uFillTx/>
                <a:latin typeface="Times New Roman" panose="02020503050405090304" charset="0"/>
                <a:ea typeface="宋体-简" panose="02010800040101010101" charset="-122"/>
                <a:sym typeface="+mn-ea"/>
              </a:rPr>
              <a:t>。</a:t>
            </a:r>
            <a:endParaRPr lang="en-US" altLang="zh-CN" sz="2400">
              <a:uFillTx/>
              <a:latin typeface="Times New Roman" panose="02020503050405090304" charset="0"/>
              <a:ea typeface="宋体-简" panose="02010800040101010101" charset="-122"/>
              <a:sym typeface="+mn-ea"/>
            </a:endParaRPr>
          </a:p>
          <a:p>
            <a:pPr marL="342900" indent="-342900" algn="l">
              <a:buClrTx/>
              <a:buSzTx/>
              <a:buFont typeface="Arial" panose="020B0604020202090204" pitchFamily="34" charset="0"/>
              <a:buChar char="•"/>
            </a:pPr>
            <a:endParaRPr lang="en-US" altLang="zh-CN" sz="2400">
              <a:uFillTx/>
              <a:latin typeface="Times New Roman" panose="02020503050405090304" charset="0"/>
              <a:ea typeface="宋体-简" panose="02010800040101010101" charset="-122"/>
              <a:sym typeface="+mn-ea"/>
            </a:endParaRPr>
          </a:p>
          <a:p>
            <a:pPr marL="342900" indent="-342900" algn="l">
              <a:buClrTx/>
              <a:buSzTx/>
              <a:buFont typeface="Arial" panose="020B0604020202090204" pitchFamily="34" charset="0"/>
              <a:buChar char="•"/>
            </a:pPr>
            <a:r>
              <a:rPr lang="zh-CN" altLang="en-US" sz="2400">
                <a:uFillTx/>
                <a:latin typeface="Times New Roman" panose="02020503050405090304" charset="0"/>
                <a:ea typeface="宋体-简" panose="02010800040101010101" charset="-122"/>
                <a:sym typeface="+mn-ea"/>
              </a:rPr>
              <a:t>利用沙箱环境</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定时从远端获取最新的配置文件并动态加载规则代码</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无需重新</a:t>
            </a:r>
            <a:r>
              <a:rPr lang="zh-CN" altLang="en-US" sz="2400">
                <a:uFillTx/>
                <a:latin typeface="Times New Roman" panose="02020503050405090304" charset="0"/>
                <a:ea typeface="宋体-简" panose="02010800040101010101" charset="-122"/>
                <a:sym typeface="+mn-ea"/>
              </a:rPr>
              <a:t>更新插件</a:t>
            </a:r>
            <a:endParaRPr lang="zh-CN" altLang="en-US" sz="2400">
              <a:uFillTx/>
              <a:latin typeface="Times New Roman" panose="02020503050405090304" charset="0"/>
              <a:ea typeface="宋体-简" panose="02010800040101010101" charset="-122"/>
              <a:sym typeface="+mn-ea"/>
            </a:endParaRPr>
          </a:p>
          <a:p>
            <a:pPr marL="342900" indent="-342900" algn="l">
              <a:buClrTx/>
              <a:buSzTx/>
              <a:buFont typeface="Arial" panose="020B0604020202090204" pitchFamily="34" charset="0"/>
              <a:buChar char="•"/>
            </a:pPr>
            <a:endParaRPr lang="zh-CN" altLang="en-US" sz="2400">
              <a:uFillTx/>
              <a:latin typeface="Times New Roman" panose="02020503050405090304" charset="0"/>
              <a:ea typeface="宋体-简" panose="02010800040101010101" charset="-122"/>
              <a:sym typeface="+mn-ea"/>
            </a:endParaRPr>
          </a:p>
          <a:p>
            <a:pPr marL="342900" indent="-342900" algn="l">
              <a:buClrTx/>
              <a:buSzTx/>
              <a:buFont typeface="Arial" panose="020B0604020202090204" pitchFamily="34" charset="0"/>
              <a:buChar char="•"/>
            </a:pPr>
            <a:r>
              <a:rPr lang="zh-CN" altLang="en-US" sz="2400">
                <a:uFillTx/>
                <a:latin typeface="Times New Roman" panose="02020503050405090304" charset="0"/>
                <a:ea typeface="宋体-简" panose="02010800040101010101" charset="-122"/>
                <a:sym typeface="+mn-ea"/>
              </a:rPr>
              <a:t>根据加载的规则代码</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对页面</a:t>
            </a:r>
            <a:r>
              <a:rPr lang="en-US" altLang="zh-CN" sz="2400">
                <a:uFillTx/>
                <a:latin typeface="Times New Roman" panose="02020503050405090304" charset="0"/>
                <a:ea typeface="宋体-简" panose="02010800040101010101" charset="-122"/>
                <a:sym typeface="+mn-ea"/>
              </a:rPr>
              <a:t>url</a:t>
            </a:r>
            <a:r>
              <a:rPr lang="zh-CN" altLang="en-US" sz="2400">
                <a:uFillTx/>
                <a:latin typeface="Times New Roman" panose="02020503050405090304" charset="0"/>
                <a:ea typeface="宋体-简" panose="02010800040101010101" charset="-122"/>
                <a:sym typeface="+mn-ea"/>
              </a:rPr>
              <a:t>进行判断</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是否</a:t>
            </a:r>
            <a:r>
              <a:rPr lang="zh-CN" altLang="en-US" sz="2400">
                <a:uFillTx/>
                <a:latin typeface="Times New Roman" panose="02020503050405090304" charset="0"/>
                <a:ea typeface="宋体-简" panose="02010800040101010101" charset="-122"/>
                <a:sym typeface="+mn-ea"/>
              </a:rPr>
              <a:t>符合规则配置</a:t>
            </a:r>
            <a:endParaRPr lang="zh-CN" altLang="en-US" sz="2400">
              <a:uFillTx/>
              <a:latin typeface="Times New Roman" panose="02020503050405090304" charset="0"/>
              <a:ea typeface="宋体-简" panose="02010800040101010101" charset="-122"/>
              <a:sym typeface="+mn-ea"/>
            </a:endParaRPr>
          </a:p>
          <a:p>
            <a:pPr marL="342900" indent="-342900" algn="l">
              <a:buClrTx/>
              <a:buSzTx/>
              <a:buFont typeface="Arial" panose="020B0604020202090204" pitchFamily="34" charset="0"/>
              <a:buChar char="•"/>
            </a:pPr>
            <a:endParaRPr lang="zh-CN" altLang="en-US" sz="2400">
              <a:uFillTx/>
              <a:latin typeface="Times New Roman" panose="02020503050405090304" charset="0"/>
              <a:ea typeface="宋体-简" panose="02010800040101010101" charset="-122"/>
              <a:sym typeface="+mn-ea"/>
            </a:endParaRPr>
          </a:p>
          <a:p>
            <a:pPr marL="342900" indent="-342900" algn="l">
              <a:buClrTx/>
              <a:buSzTx/>
              <a:buFont typeface="Arial" panose="020B0604020202090204" pitchFamily="34" charset="0"/>
              <a:buChar char="•"/>
            </a:pPr>
            <a:r>
              <a:rPr lang="zh-CN" altLang="en-US" sz="2400">
                <a:uFillTx/>
                <a:latin typeface="Times New Roman" panose="02020503050405090304" charset="0"/>
                <a:ea typeface="宋体-简" panose="02010800040101010101" charset="-122"/>
                <a:sym typeface="+mn-ea"/>
              </a:rPr>
              <a:t>使用</a:t>
            </a:r>
            <a:r>
              <a:rPr lang="en-US" altLang="zh-CN" sz="2400">
                <a:uFillTx/>
                <a:latin typeface="Times New Roman" panose="02020503050405090304" charset="0"/>
                <a:ea typeface="宋体-简" panose="02010800040101010101" charset="-122"/>
                <a:sym typeface="+mn-ea"/>
              </a:rPr>
              <a:t>stackedit</a:t>
            </a:r>
            <a:r>
              <a:rPr lang="zh-CN" altLang="en-US" sz="2400">
                <a:uFillTx/>
                <a:latin typeface="Times New Roman" panose="02020503050405090304" charset="0"/>
                <a:ea typeface="宋体-简" panose="02010800040101010101" charset="-122"/>
                <a:sym typeface="+mn-ea"/>
              </a:rPr>
              <a:t>组件进行</a:t>
            </a:r>
            <a:r>
              <a:rPr lang="en-US" altLang="zh-CN" sz="2400">
                <a:uFillTx/>
                <a:latin typeface="Times New Roman" panose="02020503050405090304" charset="0"/>
                <a:ea typeface="宋体-简" panose="02010800040101010101" charset="-122"/>
                <a:sym typeface="+mn-ea"/>
              </a:rPr>
              <a:t>Markdown</a:t>
            </a:r>
            <a:r>
              <a:rPr lang="zh-CN" altLang="en-US" sz="2400">
                <a:uFillTx/>
                <a:latin typeface="Times New Roman" panose="02020503050405090304" charset="0"/>
                <a:ea typeface="宋体-简" panose="02010800040101010101" charset="-122"/>
                <a:sym typeface="+mn-ea"/>
              </a:rPr>
              <a:t>编辑器的开发</a:t>
            </a:r>
            <a:endParaRPr lang="zh-CN" altLang="en-US" sz="2400">
              <a:uFillTx/>
              <a:latin typeface="Times New Roman" panose="02020503050405090304" charset="0"/>
              <a:ea typeface="宋体-简" panose="02010800040101010101" charset="-122"/>
              <a:sym typeface="+mn-ea"/>
            </a:endParaRPr>
          </a:p>
          <a:p>
            <a:pPr marL="342900" indent="-342900" algn="l">
              <a:buClrTx/>
              <a:buSzTx/>
              <a:buFont typeface="Arial" panose="020B0604020202090204" pitchFamily="34" charset="0"/>
              <a:buChar char="•"/>
            </a:pPr>
            <a:endParaRPr lang="zh-CN" altLang="en-US" sz="2400">
              <a:uFillTx/>
              <a:latin typeface="Times New Roman" panose="02020503050405090304" charset="0"/>
              <a:ea typeface="宋体-简" panose="02010800040101010101" charset="-122"/>
              <a:sym typeface="+mn-ea"/>
            </a:endParaRPr>
          </a:p>
          <a:p>
            <a:pPr marL="342900" indent="-342900" algn="l">
              <a:buClrTx/>
              <a:buSzTx/>
              <a:buFont typeface="Arial" panose="020B0604020202090204" pitchFamily="34" charset="0"/>
              <a:buChar char="•"/>
            </a:pPr>
            <a:r>
              <a:rPr lang="zh-CN" altLang="en-US" sz="2400">
                <a:uFillTx/>
                <a:latin typeface="Times New Roman" panose="02020503050405090304" charset="0"/>
                <a:ea typeface="宋体-简" panose="02010800040101010101" charset="-122"/>
                <a:sym typeface="+mn-ea"/>
              </a:rPr>
              <a:t>结合</a:t>
            </a:r>
            <a:r>
              <a:rPr lang="en-US" altLang="zh-CN" sz="2400">
                <a:uFillTx/>
                <a:latin typeface="Times New Roman" panose="02020503050405090304" charset="0"/>
                <a:ea typeface="宋体-简" panose="02010800040101010101" charset="-122"/>
                <a:sym typeface="+mn-ea"/>
              </a:rPr>
              <a:t>Octokit</a:t>
            </a:r>
            <a:r>
              <a:rPr lang="zh-CN" altLang="en-US" sz="2400">
                <a:uFillTx/>
                <a:latin typeface="Times New Roman" panose="02020503050405090304" charset="0"/>
                <a:ea typeface="宋体-简" panose="02010800040101010101" charset="-122"/>
                <a:sym typeface="+mn-ea"/>
              </a:rPr>
              <a:t>和</a:t>
            </a:r>
            <a:r>
              <a:rPr lang="en-US" altLang="zh-CN" sz="2400">
                <a:uFillTx/>
                <a:latin typeface="Times New Roman" panose="02020503050405090304" charset="0"/>
                <a:ea typeface="宋体-简" panose="02010800040101010101" charset="-122"/>
                <a:sym typeface="+mn-ea"/>
              </a:rPr>
              <a:t>Gitee Api，</a:t>
            </a:r>
            <a:r>
              <a:rPr lang="zh-CN" altLang="en-US" sz="2400">
                <a:uFillTx/>
                <a:latin typeface="Times New Roman" panose="02020503050405090304" charset="0"/>
                <a:ea typeface="宋体-简" panose="02010800040101010101" charset="-122"/>
                <a:sym typeface="+mn-ea"/>
              </a:rPr>
              <a:t>实现文档的在线编辑和贡献</a:t>
            </a:r>
            <a:r>
              <a:rPr lang="en-US" altLang="zh-CN" sz="2400">
                <a:uFillTx/>
                <a:latin typeface="Times New Roman" panose="02020503050405090304" charset="0"/>
                <a:ea typeface="宋体-简" panose="02010800040101010101" charset="-122"/>
                <a:sym typeface="+mn-ea"/>
              </a:rPr>
              <a:t>PR</a:t>
            </a:r>
            <a:r>
              <a:rPr lang="zh-CN" altLang="en-US" sz="2400">
                <a:uFillTx/>
                <a:latin typeface="Times New Roman" panose="02020503050405090304" charset="0"/>
                <a:ea typeface="宋体-简" panose="02010800040101010101" charset="-122"/>
                <a:sym typeface="+mn-ea"/>
              </a:rPr>
              <a:t>流程的自动化</a:t>
            </a:r>
            <a:r>
              <a:rPr lang="en-US" altLang="zh-CN" sz="2400">
                <a:uFillTx/>
                <a:latin typeface="Times New Roman" panose="02020503050405090304" charset="0"/>
                <a:ea typeface="宋体-简" panose="02010800040101010101" charset="-122"/>
                <a:sym typeface="+mn-ea"/>
              </a:rPr>
              <a:t>。</a:t>
            </a:r>
            <a:endParaRPr lang="en-US" altLang="zh-CN" sz="2400">
              <a:uFillTx/>
              <a:latin typeface="Times New Roman" panose="02020503050405090304" charset="0"/>
              <a:ea typeface="宋体-简" panose="02010800040101010101" charset="-122"/>
              <a:sym typeface="+mn-ea"/>
            </a:endParaRPr>
          </a:p>
          <a:p>
            <a:pPr algn="l">
              <a:buClrTx/>
              <a:buSzTx/>
              <a:buNone/>
            </a:pPr>
            <a:endParaRPr lang="en-US" altLang="zh-CN" sz="2400">
              <a:uFillTx/>
              <a:latin typeface="Times New Roman" panose="02020503050405090304" charset="0"/>
              <a:ea typeface="宋体-简" panose="02010800040101010101"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目录</a:t>
            </a:r>
            <a:endParaRPr lang="zh-CN" altLang="en-US"/>
          </a:p>
        </p:txBody>
      </p:sp>
      <p:sp>
        <p:nvSpPr>
          <p:cNvPr id="6" name="序号"/>
          <p:cNvSpPr txBox="1">
            <a:spLocks noChangeAspect="1"/>
          </p:cNvSpPr>
          <p:nvPr>
            <p:custDataLst>
              <p:tags r:id="rId2"/>
            </p:custDataLst>
          </p:nvPr>
        </p:nvSpPr>
        <p:spPr>
          <a:xfrm>
            <a:off x="5923398" y="1427023"/>
            <a:ext cx="478584" cy="478584"/>
          </a:xfrm>
          <a:prstGeom prst="roundRect">
            <a:avLst>
              <a:gd name="adj" fmla="val 10052"/>
            </a:avLst>
          </a:prstGeom>
          <a:noFill/>
          <a:ln w="25400">
            <a:solidFill>
              <a:schemeClr val="accent1">
                <a:alpha val="60000"/>
              </a:schemeClr>
            </a:solidFill>
          </a:ln>
        </p:spPr>
        <p:txBody>
          <a:bodyPr wrap="none" lIns="3600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01</a:t>
            </a:r>
            <a:endParaRPr lang="en-US" sz="2400" b="1" dirty="0">
              <a:solidFill>
                <a:schemeClr val="tx1">
                  <a:lumMod val="85000"/>
                  <a:lumOff val="15000"/>
                </a:schemeClr>
              </a:solidFill>
              <a:latin typeface="+mn-ea"/>
            </a:endParaRPr>
          </a:p>
        </p:txBody>
      </p:sp>
      <p:sp>
        <p:nvSpPr>
          <p:cNvPr id="7" name="项标题"/>
          <p:cNvSpPr txBox="1"/>
          <p:nvPr>
            <p:custDataLst>
              <p:tags r:id="rId3"/>
            </p:custDataLst>
          </p:nvPr>
        </p:nvSpPr>
        <p:spPr>
          <a:xfrm>
            <a:off x="6760988" y="1456934"/>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背景</a:t>
            </a:r>
            <a:r>
              <a:rPr lang="zh-CN" altLang="en-US" sz="2200" b="1" spc="300" dirty="0">
                <a:solidFill>
                  <a:schemeClr val="tx1">
                    <a:lumMod val="85000"/>
                    <a:lumOff val="15000"/>
                  </a:schemeClr>
                </a:solidFill>
                <a:latin typeface="+mn-ea"/>
              </a:rPr>
              <a:t>意义</a:t>
            </a:r>
            <a:endParaRPr lang="zh-CN" altLang="en-US" sz="2200" b="1" spc="300" dirty="0">
              <a:solidFill>
                <a:schemeClr val="tx1">
                  <a:lumMod val="85000"/>
                  <a:lumOff val="15000"/>
                </a:schemeClr>
              </a:solidFill>
              <a:latin typeface="+mn-ea"/>
            </a:endParaRPr>
          </a:p>
        </p:txBody>
      </p:sp>
      <p:sp>
        <p:nvSpPr>
          <p:cNvPr id="22" name="序号"/>
          <p:cNvSpPr txBox="1">
            <a:spLocks noChangeAspect="1"/>
          </p:cNvSpPr>
          <p:nvPr>
            <p:custDataLst>
              <p:tags r:id="rId4"/>
            </p:custDataLst>
          </p:nvPr>
        </p:nvSpPr>
        <p:spPr>
          <a:xfrm>
            <a:off x="5923398" y="2250969"/>
            <a:ext cx="478584" cy="478584"/>
          </a:xfrm>
          <a:prstGeom prst="roundRect">
            <a:avLst>
              <a:gd name="adj" fmla="val 10052"/>
            </a:avLst>
          </a:prstGeom>
          <a:noFill/>
          <a:ln w="25400">
            <a:solidFill>
              <a:schemeClr val="accent1">
                <a:alpha val="60000"/>
              </a:schemeClr>
            </a:solidFill>
          </a:ln>
        </p:spPr>
        <p:txBody>
          <a:bodyPr wrap="none" lIns="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02</a:t>
            </a:r>
            <a:endParaRPr lang="en-US" sz="2400" b="1" dirty="0">
              <a:solidFill>
                <a:schemeClr val="tx1">
                  <a:lumMod val="85000"/>
                  <a:lumOff val="15000"/>
                </a:schemeClr>
              </a:solidFill>
              <a:latin typeface="+mn-ea"/>
            </a:endParaRPr>
          </a:p>
        </p:txBody>
      </p:sp>
      <p:sp>
        <p:nvSpPr>
          <p:cNvPr id="23" name="项标题"/>
          <p:cNvSpPr txBox="1"/>
          <p:nvPr>
            <p:custDataLst>
              <p:tags r:id="rId5"/>
            </p:custDataLst>
          </p:nvPr>
        </p:nvSpPr>
        <p:spPr>
          <a:xfrm>
            <a:off x="6760988" y="2280881"/>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项目</a:t>
            </a:r>
            <a:r>
              <a:rPr lang="zh-CN" altLang="en-US" sz="2200" b="1" spc="300" dirty="0">
                <a:solidFill>
                  <a:schemeClr val="tx1">
                    <a:lumMod val="85000"/>
                    <a:lumOff val="15000"/>
                  </a:schemeClr>
                </a:solidFill>
                <a:latin typeface="+mn-ea"/>
              </a:rPr>
              <a:t>概述</a:t>
            </a:r>
            <a:endParaRPr lang="zh-CN" altLang="en-US" sz="2200" b="1" spc="300" dirty="0">
              <a:solidFill>
                <a:schemeClr val="tx1">
                  <a:lumMod val="85000"/>
                  <a:lumOff val="15000"/>
                </a:schemeClr>
              </a:solidFill>
              <a:latin typeface="+mn-ea"/>
            </a:endParaRPr>
          </a:p>
        </p:txBody>
      </p:sp>
      <p:sp>
        <p:nvSpPr>
          <p:cNvPr id="25" name="序号"/>
          <p:cNvSpPr txBox="1">
            <a:spLocks noChangeAspect="1"/>
          </p:cNvSpPr>
          <p:nvPr>
            <p:custDataLst>
              <p:tags r:id="rId6"/>
            </p:custDataLst>
          </p:nvPr>
        </p:nvSpPr>
        <p:spPr>
          <a:xfrm>
            <a:off x="5923398" y="3074915"/>
            <a:ext cx="478584" cy="478584"/>
          </a:xfrm>
          <a:prstGeom prst="roundRect">
            <a:avLst>
              <a:gd name="adj" fmla="val 10052"/>
            </a:avLst>
          </a:prstGeom>
          <a:noFill/>
          <a:ln w="25400">
            <a:solidFill>
              <a:schemeClr val="accent1">
                <a:alpha val="60000"/>
              </a:schemeClr>
            </a:solidFill>
          </a:ln>
        </p:spPr>
        <p:txBody>
          <a:bodyPr wrap="none" lIns="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03</a:t>
            </a:r>
            <a:endParaRPr lang="en-US" sz="2400" b="1" dirty="0">
              <a:solidFill>
                <a:schemeClr val="tx1">
                  <a:lumMod val="85000"/>
                  <a:lumOff val="15000"/>
                </a:schemeClr>
              </a:solidFill>
              <a:latin typeface="+mn-ea"/>
            </a:endParaRPr>
          </a:p>
        </p:txBody>
      </p:sp>
      <p:sp>
        <p:nvSpPr>
          <p:cNvPr id="26" name="项标题"/>
          <p:cNvSpPr txBox="1"/>
          <p:nvPr>
            <p:custDataLst>
              <p:tags r:id="rId7"/>
            </p:custDataLst>
          </p:nvPr>
        </p:nvSpPr>
        <p:spPr>
          <a:xfrm>
            <a:off x="6760988" y="3104827"/>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技术框架及重难点</a:t>
            </a:r>
            <a:endParaRPr lang="zh-CN" altLang="en-US" sz="2200" b="1" spc="300" dirty="0">
              <a:solidFill>
                <a:schemeClr val="tx1">
                  <a:lumMod val="85000"/>
                  <a:lumOff val="15000"/>
                </a:schemeClr>
              </a:solidFill>
              <a:latin typeface="+mn-ea"/>
            </a:endParaRPr>
          </a:p>
        </p:txBody>
      </p:sp>
      <p:sp>
        <p:nvSpPr>
          <p:cNvPr id="28" name="序号"/>
          <p:cNvSpPr txBox="1">
            <a:spLocks noChangeAspect="1"/>
          </p:cNvSpPr>
          <p:nvPr>
            <p:custDataLst>
              <p:tags r:id="rId8"/>
            </p:custDataLst>
          </p:nvPr>
        </p:nvSpPr>
        <p:spPr>
          <a:xfrm>
            <a:off x="5923398" y="3898862"/>
            <a:ext cx="478584" cy="478584"/>
          </a:xfrm>
          <a:prstGeom prst="roundRect">
            <a:avLst>
              <a:gd name="adj" fmla="val 10052"/>
            </a:avLst>
          </a:prstGeom>
          <a:noFill/>
          <a:ln w="25400">
            <a:solidFill>
              <a:schemeClr val="accent1">
                <a:alpha val="60000"/>
              </a:schemeClr>
            </a:solidFill>
          </a:ln>
        </p:spPr>
        <p:txBody>
          <a:bodyPr wrap="none" lIns="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04</a:t>
            </a:r>
            <a:endParaRPr lang="en-US" sz="2400" b="1" dirty="0">
              <a:solidFill>
                <a:schemeClr val="tx1">
                  <a:lumMod val="85000"/>
                  <a:lumOff val="15000"/>
                </a:schemeClr>
              </a:solidFill>
              <a:latin typeface="+mn-ea"/>
            </a:endParaRPr>
          </a:p>
        </p:txBody>
      </p:sp>
      <p:sp>
        <p:nvSpPr>
          <p:cNvPr id="29" name="项标题"/>
          <p:cNvSpPr txBox="1"/>
          <p:nvPr>
            <p:custDataLst>
              <p:tags r:id="rId9"/>
            </p:custDataLst>
          </p:nvPr>
        </p:nvSpPr>
        <p:spPr>
          <a:xfrm>
            <a:off x="6760988" y="3928773"/>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功能实现及演示</a:t>
            </a:r>
            <a:endParaRPr lang="zh-CN" altLang="en-US" sz="2200" b="1" spc="300" dirty="0">
              <a:solidFill>
                <a:schemeClr val="tx1">
                  <a:lumMod val="85000"/>
                  <a:lumOff val="15000"/>
                </a:schemeClr>
              </a:solidFill>
              <a:latin typeface="+mn-ea"/>
            </a:endParaRPr>
          </a:p>
        </p:txBody>
      </p:sp>
      <p:sp>
        <p:nvSpPr>
          <p:cNvPr id="3" name="序号"/>
          <p:cNvSpPr txBox="1">
            <a:spLocks noChangeAspect="1"/>
          </p:cNvSpPr>
          <p:nvPr>
            <p:custDataLst>
              <p:tags r:id="rId10"/>
            </p:custDataLst>
          </p:nvPr>
        </p:nvSpPr>
        <p:spPr>
          <a:xfrm>
            <a:off x="5923398" y="4722808"/>
            <a:ext cx="478584" cy="478584"/>
          </a:xfrm>
          <a:prstGeom prst="roundRect">
            <a:avLst>
              <a:gd name="adj" fmla="val 10052"/>
            </a:avLst>
          </a:prstGeom>
          <a:noFill/>
          <a:ln w="25400">
            <a:solidFill>
              <a:schemeClr val="accent1">
                <a:alpha val="60000"/>
              </a:schemeClr>
            </a:solidFill>
          </a:ln>
        </p:spPr>
        <p:txBody>
          <a:bodyPr wrap="none" lIns="0" tIns="36000" rIns="0" bIns="0" rtlCol="0" anchor="ctr" anchorCtr="0">
            <a:noAutofit/>
          </a:bodyPr>
          <a:lstStyle/>
          <a:p>
            <a:pPr algn="ctr">
              <a:lnSpc>
                <a:spcPct val="100000"/>
              </a:lnSpc>
            </a:pPr>
            <a:r>
              <a:rPr lang="en-US" sz="2400" b="1" dirty="0">
                <a:solidFill>
                  <a:schemeClr val="tx1">
                    <a:lumMod val="85000"/>
                    <a:lumOff val="15000"/>
                  </a:schemeClr>
                </a:solidFill>
                <a:latin typeface="+mn-ea"/>
              </a:rPr>
              <a:t>05</a:t>
            </a:r>
            <a:endParaRPr lang="en-US" sz="2400" b="1" dirty="0">
              <a:solidFill>
                <a:schemeClr val="tx1">
                  <a:lumMod val="85000"/>
                  <a:lumOff val="15000"/>
                </a:schemeClr>
              </a:solidFill>
              <a:latin typeface="+mn-ea"/>
            </a:endParaRPr>
          </a:p>
        </p:txBody>
      </p:sp>
      <p:sp>
        <p:nvSpPr>
          <p:cNvPr id="5" name="项标题"/>
          <p:cNvSpPr txBox="1"/>
          <p:nvPr>
            <p:custDataLst>
              <p:tags r:id="rId11"/>
            </p:custDataLst>
          </p:nvPr>
        </p:nvSpPr>
        <p:spPr>
          <a:xfrm>
            <a:off x="6760988" y="4752719"/>
            <a:ext cx="3401721" cy="418761"/>
          </a:xfrm>
          <a:prstGeom prst="rect">
            <a:avLst/>
          </a:prstGeom>
          <a:noFill/>
        </p:spPr>
        <p:txBody>
          <a:bodyPr wrap="square" lIns="0" tIns="0" rIns="0" bIns="0" rtlCol="0" anchor="ctr">
            <a:noAutofit/>
          </a:bodyPr>
          <a:lstStyle/>
          <a:p>
            <a:pPr algn="ctr">
              <a:lnSpc>
                <a:spcPct val="100000"/>
              </a:lnSpc>
            </a:pPr>
            <a:r>
              <a:rPr lang="zh-CN" altLang="en-US" sz="2200" b="1" spc="300" dirty="0">
                <a:solidFill>
                  <a:schemeClr val="tx1">
                    <a:lumMod val="85000"/>
                    <a:lumOff val="15000"/>
                  </a:schemeClr>
                </a:solidFill>
                <a:latin typeface="+mn-ea"/>
              </a:rPr>
              <a:t>开源实践</a:t>
            </a:r>
            <a:endParaRPr lang="zh-CN" altLang="en-US" sz="2200" b="1" spc="300" dirty="0">
              <a:solidFill>
                <a:schemeClr val="tx1">
                  <a:lumMod val="85000"/>
                  <a:lumOff val="15000"/>
                </a:schemeClr>
              </a:solidFill>
              <a:latin typeface="+mn-ea"/>
            </a:endParaRPr>
          </a:p>
        </p:txBody>
      </p:sp>
      <p:sp>
        <p:nvSpPr>
          <p:cNvPr id="33" name="任意多边形 32"/>
          <p:cNvSpPr/>
          <p:nvPr>
            <p:custDataLst>
              <p:tags r:id="rId12"/>
            </p:custDataLst>
          </p:nvPr>
        </p:nvSpPr>
        <p:spPr>
          <a:xfrm>
            <a:off x="1337834" y="3705840"/>
            <a:ext cx="2252137" cy="320381"/>
          </a:xfrm>
          <a:custGeom>
            <a:avLst/>
            <a:gdLst/>
            <a:ahLst/>
            <a:cxnLst>
              <a:cxn ang="3">
                <a:pos x="hc" y="t"/>
              </a:cxn>
              <a:cxn ang="cd2">
                <a:pos x="l" y="vc"/>
              </a:cxn>
              <a:cxn ang="cd4">
                <a:pos x="hc" y="b"/>
              </a:cxn>
              <a:cxn ang="0">
                <a:pos x="r" y="vc"/>
              </a:cxn>
            </a:cxnLst>
            <a:rect l="l" t="t" r="r" b="b"/>
            <a:pathLst>
              <a:path w="3547" h="505">
                <a:moveTo>
                  <a:pt x="259" y="0"/>
                </a:moveTo>
                <a:cubicBezTo>
                  <a:pt x="307" y="0"/>
                  <a:pt x="346" y="6"/>
                  <a:pt x="379" y="19"/>
                </a:cubicBezTo>
                <a:lnTo>
                  <a:pt x="379" y="119"/>
                </a:lnTo>
                <a:cubicBezTo>
                  <a:pt x="346" y="100"/>
                  <a:pt x="308" y="90"/>
                  <a:pt x="266" y="90"/>
                </a:cubicBezTo>
                <a:cubicBezTo>
                  <a:pt x="219" y="90"/>
                  <a:pt x="181" y="105"/>
                  <a:pt x="152" y="136"/>
                </a:cubicBezTo>
                <a:cubicBezTo>
                  <a:pt x="124" y="166"/>
                  <a:pt x="109" y="206"/>
                  <a:pt x="109" y="255"/>
                </a:cubicBezTo>
                <a:cubicBezTo>
                  <a:pt x="109" y="303"/>
                  <a:pt x="123" y="342"/>
                  <a:pt x="150" y="371"/>
                </a:cubicBezTo>
                <a:cubicBezTo>
                  <a:pt x="177" y="400"/>
                  <a:pt x="214" y="414"/>
                  <a:pt x="260" y="414"/>
                </a:cubicBezTo>
                <a:cubicBezTo>
                  <a:pt x="303" y="414"/>
                  <a:pt x="343" y="404"/>
                  <a:pt x="379" y="383"/>
                </a:cubicBezTo>
                <a:lnTo>
                  <a:pt x="379" y="478"/>
                </a:lnTo>
                <a:cubicBezTo>
                  <a:pt x="343" y="496"/>
                  <a:pt x="297" y="505"/>
                  <a:pt x="240" y="505"/>
                </a:cubicBezTo>
                <a:cubicBezTo>
                  <a:pt x="166" y="505"/>
                  <a:pt x="108" y="483"/>
                  <a:pt x="65" y="439"/>
                </a:cubicBezTo>
                <a:cubicBezTo>
                  <a:pt x="22" y="395"/>
                  <a:pt x="0" y="336"/>
                  <a:pt x="0" y="263"/>
                </a:cubicBezTo>
                <a:cubicBezTo>
                  <a:pt x="0" y="186"/>
                  <a:pt x="24" y="123"/>
                  <a:pt x="72" y="74"/>
                </a:cubicBezTo>
                <a:cubicBezTo>
                  <a:pt x="120" y="25"/>
                  <a:pt x="183" y="0"/>
                  <a:pt x="259" y="0"/>
                </a:cubicBezTo>
                <a:close/>
                <a:moveTo>
                  <a:pt x="3405" y="0"/>
                </a:moveTo>
                <a:cubicBezTo>
                  <a:pt x="3453" y="0"/>
                  <a:pt x="3493" y="6"/>
                  <a:pt x="3525" y="19"/>
                </a:cubicBezTo>
                <a:lnTo>
                  <a:pt x="3525" y="116"/>
                </a:lnTo>
                <a:cubicBezTo>
                  <a:pt x="3493" y="94"/>
                  <a:pt x="3454" y="83"/>
                  <a:pt x="3410" y="83"/>
                </a:cubicBezTo>
                <a:cubicBezTo>
                  <a:pt x="3385" y="83"/>
                  <a:pt x="3364" y="88"/>
                  <a:pt x="3349" y="97"/>
                </a:cubicBezTo>
                <a:cubicBezTo>
                  <a:pt x="3334" y="106"/>
                  <a:pt x="3326" y="119"/>
                  <a:pt x="3326" y="134"/>
                </a:cubicBezTo>
                <a:cubicBezTo>
                  <a:pt x="3326" y="147"/>
                  <a:pt x="3331" y="159"/>
                  <a:pt x="3342" y="169"/>
                </a:cubicBezTo>
                <a:cubicBezTo>
                  <a:pt x="3352" y="180"/>
                  <a:pt x="3378" y="194"/>
                  <a:pt x="3419" y="212"/>
                </a:cubicBezTo>
                <a:cubicBezTo>
                  <a:pt x="3468" y="233"/>
                  <a:pt x="3501" y="255"/>
                  <a:pt x="3519" y="278"/>
                </a:cubicBezTo>
                <a:cubicBezTo>
                  <a:pt x="3538" y="301"/>
                  <a:pt x="3547" y="329"/>
                  <a:pt x="3547" y="361"/>
                </a:cubicBezTo>
                <a:cubicBezTo>
                  <a:pt x="3547" y="407"/>
                  <a:pt x="3530" y="443"/>
                  <a:pt x="3497" y="468"/>
                </a:cubicBezTo>
                <a:cubicBezTo>
                  <a:pt x="3464" y="492"/>
                  <a:pt x="3417" y="505"/>
                  <a:pt x="3356" y="505"/>
                </a:cubicBezTo>
                <a:cubicBezTo>
                  <a:pt x="3300" y="505"/>
                  <a:pt x="3254" y="496"/>
                  <a:pt x="3218" y="477"/>
                </a:cubicBezTo>
                <a:lnTo>
                  <a:pt x="3218" y="373"/>
                </a:lnTo>
                <a:cubicBezTo>
                  <a:pt x="3257" y="406"/>
                  <a:pt x="3302" y="422"/>
                  <a:pt x="3352" y="422"/>
                </a:cubicBezTo>
                <a:cubicBezTo>
                  <a:pt x="3380" y="422"/>
                  <a:pt x="3402" y="417"/>
                  <a:pt x="3416" y="407"/>
                </a:cubicBezTo>
                <a:cubicBezTo>
                  <a:pt x="3430" y="398"/>
                  <a:pt x="3437" y="385"/>
                  <a:pt x="3437" y="370"/>
                </a:cubicBezTo>
                <a:cubicBezTo>
                  <a:pt x="3437" y="357"/>
                  <a:pt x="3432" y="344"/>
                  <a:pt x="3420" y="332"/>
                </a:cubicBezTo>
                <a:cubicBezTo>
                  <a:pt x="3409" y="321"/>
                  <a:pt x="3379" y="305"/>
                  <a:pt x="3331" y="284"/>
                </a:cubicBezTo>
                <a:cubicBezTo>
                  <a:pt x="3254" y="252"/>
                  <a:pt x="3216" y="205"/>
                  <a:pt x="3216" y="143"/>
                </a:cubicBezTo>
                <a:cubicBezTo>
                  <a:pt x="3216" y="98"/>
                  <a:pt x="3234" y="63"/>
                  <a:pt x="3268" y="38"/>
                </a:cubicBezTo>
                <a:cubicBezTo>
                  <a:pt x="3303" y="13"/>
                  <a:pt x="3348" y="0"/>
                  <a:pt x="3405" y="0"/>
                </a:cubicBezTo>
                <a:close/>
                <a:moveTo>
                  <a:pt x="976" y="8"/>
                </a:moveTo>
                <a:lnTo>
                  <a:pt x="1089" y="8"/>
                </a:lnTo>
                <a:lnTo>
                  <a:pt x="1288" y="315"/>
                </a:lnTo>
                <a:cubicBezTo>
                  <a:pt x="1301" y="335"/>
                  <a:pt x="1309" y="348"/>
                  <a:pt x="1312" y="354"/>
                </a:cubicBezTo>
                <a:lnTo>
                  <a:pt x="1314" y="354"/>
                </a:lnTo>
                <a:cubicBezTo>
                  <a:pt x="1312" y="342"/>
                  <a:pt x="1311" y="319"/>
                  <a:pt x="1311" y="286"/>
                </a:cubicBezTo>
                <a:lnTo>
                  <a:pt x="1311" y="8"/>
                </a:lnTo>
                <a:lnTo>
                  <a:pt x="1409" y="8"/>
                </a:lnTo>
                <a:lnTo>
                  <a:pt x="1409" y="496"/>
                </a:lnTo>
                <a:lnTo>
                  <a:pt x="1303" y="496"/>
                </a:lnTo>
                <a:lnTo>
                  <a:pt x="1096" y="180"/>
                </a:lnTo>
                <a:cubicBezTo>
                  <a:pt x="1085" y="164"/>
                  <a:pt x="1078" y="151"/>
                  <a:pt x="1073" y="141"/>
                </a:cubicBezTo>
                <a:lnTo>
                  <a:pt x="1071" y="141"/>
                </a:lnTo>
                <a:cubicBezTo>
                  <a:pt x="1073" y="158"/>
                  <a:pt x="1074" y="184"/>
                  <a:pt x="1074" y="219"/>
                </a:cubicBezTo>
                <a:lnTo>
                  <a:pt x="1074" y="496"/>
                </a:lnTo>
                <a:lnTo>
                  <a:pt x="976" y="496"/>
                </a:lnTo>
                <a:lnTo>
                  <a:pt x="976" y="8"/>
                </a:lnTo>
                <a:close/>
                <a:moveTo>
                  <a:pt x="1470" y="8"/>
                </a:moveTo>
                <a:lnTo>
                  <a:pt x="1852" y="8"/>
                </a:lnTo>
                <a:lnTo>
                  <a:pt x="1852" y="93"/>
                </a:lnTo>
                <a:lnTo>
                  <a:pt x="1713" y="93"/>
                </a:lnTo>
                <a:lnTo>
                  <a:pt x="1713" y="496"/>
                </a:lnTo>
                <a:lnTo>
                  <a:pt x="1609" y="496"/>
                </a:lnTo>
                <a:lnTo>
                  <a:pt x="1609" y="93"/>
                </a:lnTo>
                <a:lnTo>
                  <a:pt x="1470" y="93"/>
                </a:lnTo>
                <a:lnTo>
                  <a:pt x="1470" y="8"/>
                </a:lnTo>
                <a:close/>
                <a:moveTo>
                  <a:pt x="1921" y="8"/>
                </a:moveTo>
                <a:lnTo>
                  <a:pt x="2198" y="8"/>
                </a:lnTo>
                <a:lnTo>
                  <a:pt x="2198" y="93"/>
                </a:lnTo>
                <a:lnTo>
                  <a:pt x="2024" y="93"/>
                </a:lnTo>
                <a:lnTo>
                  <a:pt x="2024" y="208"/>
                </a:lnTo>
                <a:lnTo>
                  <a:pt x="2186" y="208"/>
                </a:lnTo>
                <a:lnTo>
                  <a:pt x="2186" y="293"/>
                </a:lnTo>
                <a:lnTo>
                  <a:pt x="2024" y="293"/>
                </a:lnTo>
                <a:lnTo>
                  <a:pt x="2024" y="411"/>
                </a:lnTo>
                <a:lnTo>
                  <a:pt x="2209" y="411"/>
                </a:lnTo>
                <a:lnTo>
                  <a:pt x="2209" y="496"/>
                </a:lnTo>
                <a:lnTo>
                  <a:pt x="1921" y="496"/>
                </a:lnTo>
                <a:lnTo>
                  <a:pt x="1921" y="8"/>
                </a:lnTo>
                <a:close/>
                <a:moveTo>
                  <a:pt x="2296" y="8"/>
                </a:moveTo>
                <a:lnTo>
                  <a:pt x="2409" y="8"/>
                </a:lnTo>
                <a:lnTo>
                  <a:pt x="2608" y="315"/>
                </a:lnTo>
                <a:cubicBezTo>
                  <a:pt x="2621" y="335"/>
                  <a:pt x="2629" y="348"/>
                  <a:pt x="2632" y="354"/>
                </a:cubicBezTo>
                <a:lnTo>
                  <a:pt x="2634" y="354"/>
                </a:lnTo>
                <a:cubicBezTo>
                  <a:pt x="2632" y="342"/>
                  <a:pt x="2631" y="319"/>
                  <a:pt x="2631" y="286"/>
                </a:cubicBezTo>
                <a:lnTo>
                  <a:pt x="2631" y="8"/>
                </a:lnTo>
                <a:lnTo>
                  <a:pt x="2729" y="8"/>
                </a:lnTo>
                <a:lnTo>
                  <a:pt x="2729" y="496"/>
                </a:lnTo>
                <a:lnTo>
                  <a:pt x="2623" y="496"/>
                </a:lnTo>
                <a:lnTo>
                  <a:pt x="2416" y="180"/>
                </a:lnTo>
                <a:cubicBezTo>
                  <a:pt x="2405" y="164"/>
                  <a:pt x="2398" y="151"/>
                  <a:pt x="2393" y="141"/>
                </a:cubicBezTo>
                <a:lnTo>
                  <a:pt x="2391" y="141"/>
                </a:lnTo>
                <a:cubicBezTo>
                  <a:pt x="2393" y="158"/>
                  <a:pt x="2394" y="184"/>
                  <a:pt x="2394" y="219"/>
                </a:cubicBezTo>
                <a:lnTo>
                  <a:pt x="2394" y="496"/>
                </a:lnTo>
                <a:lnTo>
                  <a:pt x="2296" y="496"/>
                </a:lnTo>
                <a:lnTo>
                  <a:pt x="2296" y="8"/>
                </a:lnTo>
                <a:close/>
                <a:moveTo>
                  <a:pt x="2790" y="8"/>
                </a:moveTo>
                <a:lnTo>
                  <a:pt x="3172" y="8"/>
                </a:lnTo>
                <a:lnTo>
                  <a:pt x="3172" y="93"/>
                </a:lnTo>
                <a:lnTo>
                  <a:pt x="3033" y="93"/>
                </a:lnTo>
                <a:lnTo>
                  <a:pt x="3033" y="496"/>
                </a:lnTo>
                <a:lnTo>
                  <a:pt x="2929" y="496"/>
                </a:lnTo>
                <a:lnTo>
                  <a:pt x="2929" y="93"/>
                </a:lnTo>
                <a:lnTo>
                  <a:pt x="2790" y="93"/>
                </a:lnTo>
                <a:lnTo>
                  <a:pt x="2790" y="8"/>
                </a:lnTo>
                <a:close/>
                <a:moveTo>
                  <a:pt x="661" y="90"/>
                </a:moveTo>
                <a:cubicBezTo>
                  <a:pt x="620" y="90"/>
                  <a:pt x="588" y="105"/>
                  <a:pt x="564" y="135"/>
                </a:cubicBezTo>
                <a:cubicBezTo>
                  <a:pt x="541" y="166"/>
                  <a:pt x="529" y="205"/>
                  <a:pt x="529" y="253"/>
                </a:cubicBezTo>
                <a:cubicBezTo>
                  <a:pt x="529" y="300"/>
                  <a:pt x="541" y="339"/>
                  <a:pt x="564" y="369"/>
                </a:cubicBezTo>
                <a:cubicBezTo>
                  <a:pt x="586" y="399"/>
                  <a:pt x="618" y="414"/>
                  <a:pt x="658" y="414"/>
                </a:cubicBezTo>
                <a:cubicBezTo>
                  <a:pt x="699" y="414"/>
                  <a:pt x="730" y="400"/>
                  <a:pt x="753" y="371"/>
                </a:cubicBezTo>
                <a:cubicBezTo>
                  <a:pt x="776" y="342"/>
                  <a:pt x="787" y="303"/>
                  <a:pt x="787" y="255"/>
                </a:cubicBezTo>
                <a:cubicBezTo>
                  <a:pt x="787" y="204"/>
                  <a:pt x="776" y="164"/>
                  <a:pt x="754" y="134"/>
                </a:cubicBezTo>
                <a:cubicBezTo>
                  <a:pt x="732" y="105"/>
                  <a:pt x="701" y="90"/>
                  <a:pt x="661" y="90"/>
                </a:cubicBezTo>
                <a:close/>
                <a:moveTo>
                  <a:pt x="664" y="0"/>
                </a:moveTo>
                <a:cubicBezTo>
                  <a:pt x="733" y="0"/>
                  <a:pt x="790" y="23"/>
                  <a:pt x="832" y="70"/>
                </a:cubicBezTo>
                <a:cubicBezTo>
                  <a:pt x="875" y="116"/>
                  <a:pt x="896" y="176"/>
                  <a:pt x="896" y="248"/>
                </a:cubicBezTo>
                <a:cubicBezTo>
                  <a:pt x="896" y="324"/>
                  <a:pt x="874" y="386"/>
                  <a:pt x="830" y="434"/>
                </a:cubicBezTo>
                <a:cubicBezTo>
                  <a:pt x="785" y="481"/>
                  <a:pt x="727" y="505"/>
                  <a:pt x="656" y="505"/>
                </a:cubicBezTo>
                <a:cubicBezTo>
                  <a:pt x="586" y="505"/>
                  <a:pt x="529" y="482"/>
                  <a:pt x="486" y="436"/>
                </a:cubicBezTo>
                <a:cubicBezTo>
                  <a:pt x="442" y="390"/>
                  <a:pt x="420" y="331"/>
                  <a:pt x="420" y="259"/>
                </a:cubicBezTo>
                <a:cubicBezTo>
                  <a:pt x="420" y="182"/>
                  <a:pt x="442" y="120"/>
                  <a:pt x="487" y="72"/>
                </a:cubicBezTo>
                <a:cubicBezTo>
                  <a:pt x="532" y="24"/>
                  <a:pt x="590" y="0"/>
                  <a:pt x="664" y="0"/>
                </a:cubicBezTo>
                <a:close/>
              </a:path>
            </a:pathLst>
          </a:custGeom>
          <a:solidFill>
            <a:schemeClr val="tx1">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spc="300" dirty="0">
                <a:solidFill>
                  <a:schemeClr val="tx1">
                    <a:lumMod val="85000"/>
                    <a:lumOff val="15000"/>
                  </a:schemeClr>
                </a:solidFill>
                <a:latin typeface="+mn-ea"/>
                <a:sym typeface="+mn-ea"/>
              </a:rPr>
              <a:t>功能实现及演示</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04</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837545" y="1327150"/>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zh-CN" altLang="en-US" sz="2445">
                <a:sym typeface="+mn-ea"/>
              </a:rPr>
              <a:t>开源深度</a:t>
            </a:r>
            <a:r>
              <a:rPr lang="zh-CN" altLang="en-US" sz="2445">
                <a:sym typeface="+mn-ea"/>
              </a:rPr>
              <a:t>洞察</a:t>
            </a:r>
            <a:endParaRPr lang="zh-CN" altLang="en-US" sz="2445">
              <a:sym typeface="+mn-ea"/>
            </a:endParaRPr>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696595" y="1327150"/>
            <a:ext cx="4622165" cy="5585460"/>
          </a:xfrm>
          <a:prstGeom prst="rect">
            <a:avLst/>
          </a:prstGeom>
          <a:noFill/>
        </p:spPr>
        <p:txBody>
          <a:bodyPr wrap="square" rtlCol="0" anchor="t">
            <a:noAutofit/>
          </a:bodyPr>
          <a:p>
            <a:pPr indent="457200">
              <a:buClrTx/>
              <a:buSzTx/>
              <a:buNone/>
            </a:pPr>
            <a:r>
              <a:rPr lang="zh-CN" altLang="en-US" sz="2400">
                <a:latin typeface="Times New Roman" panose="02020503050405090304" charset="0"/>
                <a:ea typeface="宋体-简" panose="02010800040101010101" charset="-122"/>
                <a:sym typeface="+mn-ea"/>
              </a:rPr>
              <a:t>用户访问活跃的项目仓库或开发者页面时，可以通过鼠标悬停或点击相应元素，获取不同指标的多种形式的可视化展示，包括条形图、折线图、图形图和动态图表等。</a:t>
            </a:r>
            <a:endParaRPr lang="zh-CN" altLang="en-US" sz="2400">
              <a:latin typeface="Times New Roman" panose="02020503050405090304" charset="0"/>
              <a:ea typeface="宋体-简" panose="02010800040101010101" charset="-122"/>
              <a:sym typeface="+mn-ea"/>
            </a:endParaRPr>
          </a:p>
        </p:txBody>
      </p:sp>
      <p:pic>
        <p:nvPicPr>
          <p:cNvPr id="2" name="图片 -2147482352" descr="截屏2024-11-10 17.50.38"/>
          <p:cNvPicPr>
            <a:picLocks noChangeAspect="1"/>
          </p:cNvPicPr>
          <p:nvPr/>
        </p:nvPicPr>
        <p:blipFill>
          <a:blip r:embed="rId4"/>
          <a:srcRect t="3740"/>
          <a:stretch>
            <a:fillRect/>
          </a:stretch>
        </p:blipFill>
        <p:spPr>
          <a:xfrm>
            <a:off x="5941695" y="1486535"/>
            <a:ext cx="5049520" cy="4102100"/>
          </a:xfrm>
          <a:prstGeom prst="rect">
            <a:avLst/>
          </a:prstGeom>
          <a:noFill/>
          <a:ln w="9525" cap="flat" cmpd="sng">
            <a:solidFill>
              <a:srgbClr val="000000"/>
            </a:solidFill>
            <a:prstDash val="solid"/>
            <a:miter/>
            <a:headEnd type="none" w="med" len="med"/>
            <a:tailEnd type="none" w="med" len="med"/>
          </a:ln>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837545" y="1327150"/>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zh-CN" altLang="en-US" sz="2445">
                <a:sym typeface="+mn-ea"/>
              </a:rPr>
              <a:t>开源深度</a:t>
            </a:r>
            <a:r>
              <a:rPr lang="zh-CN" altLang="en-US" sz="2445">
                <a:sym typeface="+mn-ea"/>
              </a:rPr>
              <a:t>洞察</a:t>
            </a:r>
            <a:endParaRPr lang="zh-CN" altLang="en-US" sz="2445">
              <a:sym typeface="+mn-ea"/>
            </a:endParaRPr>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696595" y="1327150"/>
            <a:ext cx="4622165" cy="5585460"/>
          </a:xfrm>
          <a:prstGeom prst="rect">
            <a:avLst/>
          </a:prstGeom>
          <a:noFill/>
        </p:spPr>
        <p:txBody>
          <a:bodyPr wrap="square" rtlCol="0" anchor="t">
            <a:noAutofit/>
          </a:bodyPr>
          <a:p>
            <a:pPr indent="457200">
              <a:buClrTx/>
              <a:buSzTx/>
              <a:buNone/>
            </a:pPr>
            <a:r>
              <a:rPr lang="zh-CN" altLang="en-US" sz="2400">
                <a:latin typeface="Times New Roman" panose="02020503050405090304" charset="0"/>
                <a:ea typeface="宋体-简" panose="02010800040101010101" charset="-122"/>
                <a:sym typeface="+mn-ea"/>
              </a:rPr>
              <a:t>当用户访问项目仓库页面时，</a:t>
            </a:r>
            <a:r>
              <a:rPr lang="en-US" altLang="zh-CN" sz="2400">
                <a:latin typeface="Times New Roman" panose="02020503050405090304" charset="0"/>
                <a:ea typeface="宋体-简" panose="02010800040101010101" charset="-122"/>
                <a:sym typeface="+mn-ea"/>
              </a:rPr>
              <a:t>HyperCRX</a:t>
            </a:r>
            <a:r>
              <a:rPr lang="zh-CN" altLang="en-US" sz="2400">
                <a:latin typeface="Times New Roman" panose="02020503050405090304" charset="0"/>
                <a:ea typeface="宋体-简" panose="02010800040101010101" charset="-122"/>
                <a:sym typeface="+mn-ea"/>
              </a:rPr>
              <a:t>会在页面右侧的</a:t>
            </a:r>
            <a:r>
              <a:rPr lang="en-US" altLang="zh-CN" sz="2400">
                <a:latin typeface="Times New Roman" panose="02020503050405090304" charset="0"/>
                <a:ea typeface="宋体-简" panose="02010800040101010101" charset="-122"/>
                <a:sym typeface="+mn-ea"/>
              </a:rPr>
              <a:t>“About”</a:t>
            </a:r>
            <a:r>
              <a:rPr lang="zh-CN" altLang="en-US" sz="2400">
                <a:latin typeface="Times New Roman" panose="02020503050405090304" charset="0"/>
                <a:ea typeface="宋体-简" panose="02010800040101010101" charset="-122"/>
                <a:sym typeface="+mn-ea"/>
              </a:rPr>
              <a:t>区域下方显示关于该项目的</a:t>
            </a:r>
            <a:r>
              <a:rPr lang="zh-CN" altLang="en-US" sz="2400">
                <a:solidFill>
                  <a:srgbClr val="FF0000"/>
                </a:solidFill>
                <a:latin typeface="Times New Roman" panose="02020503050405090304" charset="0"/>
                <a:ea typeface="宋体-简" panose="02010800040101010101" charset="-122"/>
                <a:sym typeface="+mn-ea"/>
              </a:rPr>
              <a:t>标签数据</a:t>
            </a:r>
            <a:r>
              <a:rPr lang="zh-CN" altLang="en-US" sz="2400">
                <a:latin typeface="Times New Roman" panose="02020503050405090304" charset="0"/>
                <a:ea typeface="宋体-简" panose="02010800040101010101" charset="-122"/>
                <a:sym typeface="+mn-ea"/>
              </a:rPr>
              <a:t>（</a:t>
            </a:r>
            <a:r>
              <a:rPr lang="en-US" altLang="zh-CN" sz="2400">
                <a:latin typeface="Times New Roman" panose="02020503050405090304" charset="0"/>
                <a:ea typeface="宋体-简" panose="02010800040101010101" charset="-122"/>
                <a:sym typeface="+mn-ea"/>
              </a:rPr>
              <a:t>11</a:t>
            </a:r>
            <a:r>
              <a:rPr lang="zh-CN" altLang="en-US" sz="2400">
                <a:latin typeface="Times New Roman" panose="02020503050405090304" charset="0"/>
                <a:ea typeface="宋体-简" panose="02010800040101010101" charset="-122"/>
                <a:sym typeface="+mn-ea"/>
              </a:rPr>
              <a:t>）。这些标签数据涵盖项目的技术领域、组织归属、国家等关键信息，帮助用户快速了解项目的核心要点。此外，当鼠标悬停在某位开发者的头像或姓名上时，</a:t>
            </a:r>
            <a:r>
              <a:rPr lang="en-US" altLang="zh-CN" sz="2400">
                <a:latin typeface="Times New Roman" panose="02020503050405090304" charset="0"/>
                <a:ea typeface="宋体-简" panose="02010800040101010101" charset="-122"/>
                <a:sym typeface="+mn-ea"/>
              </a:rPr>
              <a:t>HyperCRX</a:t>
            </a:r>
            <a:r>
              <a:rPr lang="zh-CN" altLang="en-US" sz="2400">
                <a:latin typeface="Times New Roman" panose="02020503050405090304" charset="0"/>
                <a:ea typeface="宋体-简" panose="02010800040101010101" charset="-122"/>
                <a:sym typeface="+mn-ea"/>
              </a:rPr>
              <a:t>在</a:t>
            </a:r>
            <a:r>
              <a:rPr lang="zh-CN" altLang="en-US" sz="2400">
                <a:solidFill>
                  <a:srgbClr val="FF0000"/>
                </a:solidFill>
                <a:latin typeface="Times New Roman" panose="02020503050405090304" charset="0"/>
                <a:ea typeface="宋体-简" panose="02010800040101010101" charset="-122"/>
                <a:sym typeface="+mn-ea"/>
              </a:rPr>
              <a:t>开发者信息弹窗中新增了</a:t>
            </a:r>
            <a:r>
              <a:rPr lang="en-US" altLang="zh-CN" sz="2400">
                <a:solidFill>
                  <a:srgbClr val="FF0000"/>
                </a:solidFill>
                <a:latin typeface="Times New Roman" panose="02020503050405090304" charset="0"/>
                <a:ea typeface="宋体-简" panose="02010800040101010101" charset="-122"/>
                <a:sym typeface="+mn-ea"/>
              </a:rPr>
              <a:t>OpenRank</a:t>
            </a:r>
            <a:r>
              <a:rPr lang="zh-CN" altLang="en-US" sz="2400">
                <a:solidFill>
                  <a:srgbClr val="FF0000"/>
                </a:solidFill>
                <a:latin typeface="Times New Roman" panose="02020503050405090304" charset="0"/>
                <a:ea typeface="宋体-简" panose="02010800040101010101" charset="-122"/>
                <a:sym typeface="+mn-ea"/>
              </a:rPr>
              <a:t>值的显示</a:t>
            </a:r>
            <a:r>
              <a:rPr lang="en-US" altLang="zh-CN" sz="2400">
                <a:latin typeface="Times New Roman" panose="02020503050405090304" charset="0"/>
                <a:ea typeface="宋体-简" panose="02010800040101010101" charset="-122"/>
                <a:sym typeface="+mn-ea"/>
              </a:rPr>
              <a:t>（12）</a:t>
            </a:r>
            <a:r>
              <a:rPr lang="zh-CN" altLang="en-US" sz="2400">
                <a:latin typeface="Times New Roman" panose="02020503050405090304" charset="0"/>
                <a:ea typeface="宋体-简" panose="02010800040101010101" charset="-122"/>
                <a:sym typeface="+mn-ea"/>
              </a:rPr>
              <a:t>，该功能为用户提供了开发者在开源社区中的贡献评估，便于更直观地了解开发者的开源贡献。</a:t>
            </a:r>
            <a:endParaRPr lang="zh-CN" altLang="en-US" sz="2400">
              <a:latin typeface="Times New Roman" panose="02020503050405090304" charset="0"/>
              <a:ea typeface="宋体-简" panose="02010800040101010101" charset="-122"/>
              <a:sym typeface="+mn-ea"/>
            </a:endParaRPr>
          </a:p>
        </p:txBody>
      </p:sp>
      <p:pic>
        <p:nvPicPr>
          <p:cNvPr id="2" name="图片 -2147482359" descr="2"/>
          <p:cNvPicPr>
            <a:picLocks noChangeAspect="1"/>
          </p:cNvPicPr>
          <p:nvPr/>
        </p:nvPicPr>
        <p:blipFill>
          <a:blip r:embed="rId4"/>
          <a:srcRect t="4684"/>
          <a:stretch>
            <a:fillRect/>
          </a:stretch>
        </p:blipFill>
        <p:spPr>
          <a:xfrm>
            <a:off x="5379085" y="1864360"/>
            <a:ext cx="5641975" cy="3786505"/>
          </a:xfrm>
          <a:prstGeom prst="rect">
            <a:avLst/>
          </a:prstGeom>
          <a:noFill/>
          <a:ln w="9525" cap="flat" cmpd="sng">
            <a:solidFill>
              <a:srgbClr val="000000"/>
            </a:solidFill>
            <a:prstDash val="solid"/>
            <a:miter/>
            <a:headEnd type="none" w="med" len="med"/>
            <a:tailEnd type="none" w="med" len="med"/>
          </a:ln>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837545" y="1327150"/>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zh-CN" altLang="en-US" sz="2445">
                <a:sym typeface="+mn-ea"/>
              </a:rPr>
              <a:t>开源深度</a:t>
            </a:r>
            <a:r>
              <a:rPr lang="zh-CN" altLang="en-US" sz="2445">
                <a:sym typeface="+mn-ea"/>
              </a:rPr>
              <a:t>洞察</a:t>
            </a:r>
            <a:endParaRPr lang="zh-CN" altLang="en-US" sz="2445">
              <a:sym typeface="+mn-ea"/>
            </a:endParaRPr>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353695" y="1327150"/>
            <a:ext cx="5171440" cy="5585460"/>
          </a:xfrm>
          <a:prstGeom prst="rect">
            <a:avLst/>
          </a:prstGeom>
          <a:noFill/>
        </p:spPr>
        <p:txBody>
          <a:bodyPr wrap="square" rtlCol="0" anchor="t">
            <a:noAutofit/>
          </a:bodyPr>
          <a:p>
            <a:pPr indent="457200">
              <a:buClrTx/>
              <a:buSzTx/>
              <a:buNone/>
            </a:pPr>
            <a:r>
              <a:rPr lang="zh-CN" altLang="en-US">
                <a:latin typeface="Times New Roman" panose="02020503050405090304" charset="0"/>
                <a:ea typeface="宋体-简" panose="02010800040101010101" charset="-122"/>
                <a:sym typeface="+mn-ea"/>
              </a:rPr>
              <a:t>集成</a:t>
            </a:r>
            <a:r>
              <a:rPr lang="en-US" altLang="zh-CN">
                <a:latin typeface="Times New Roman" panose="02020503050405090304" charset="0"/>
                <a:ea typeface="宋体-简" panose="02010800040101010101" charset="-122"/>
                <a:sym typeface="+mn-ea"/>
              </a:rPr>
              <a:t>osgraph</a:t>
            </a:r>
            <a:r>
              <a:rPr lang="zh-CN" altLang="en-US">
                <a:latin typeface="Times New Roman" panose="02020503050405090304" charset="0"/>
                <a:ea typeface="宋体-简" panose="02010800040101010101" charset="-122"/>
                <a:sym typeface="+mn-ea"/>
              </a:rPr>
              <a:t>图谱</a:t>
            </a:r>
            <a:r>
              <a:rPr lang="en-US" altLang="zh-CN">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通过点击</a:t>
            </a:r>
            <a:r>
              <a:rPr lang="en-US" altLang="zh-CN">
                <a:latin typeface="Times New Roman" panose="02020503050405090304" charset="0"/>
                <a:ea typeface="宋体-简" panose="02010800040101010101" charset="-122"/>
                <a:sym typeface="+mn-ea"/>
              </a:rPr>
              <a:t>HyperCRX</a:t>
            </a:r>
            <a:r>
              <a:rPr lang="zh-CN" altLang="en-US">
                <a:latin typeface="Times New Roman" panose="02020503050405090304" charset="0"/>
                <a:ea typeface="宋体-简" panose="02010800040101010101" charset="-122"/>
                <a:sym typeface="+mn-ea"/>
              </a:rPr>
              <a:t>嵌入在原生</a:t>
            </a:r>
            <a:r>
              <a:rPr lang="en-US" altLang="zh-CN">
                <a:latin typeface="Times New Roman" panose="02020503050405090304" charset="0"/>
                <a:ea typeface="宋体-简" panose="02010800040101010101" charset="-122"/>
                <a:sym typeface="+mn-ea"/>
              </a:rPr>
              <a:t>GitHub</a:t>
            </a:r>
            <a:r>
              <a:rPr lang="zh-CN" altLang="en-US">
                <a:latin typeface="Times New Roman" panose="02020503050405090304" charset="0"/>
                <a:ea typeface="宋体-简" panose="02010800040101010101" charset="-122"/>
                <a:sym typeface="+mn-ea"/>
              </a:rPr>
              <a:t>页面中的</a:t>
            </a:r>
            <a:r>
              <a:rPr lang="en-US" altLang="zh-CN">
                <a:solidFill>
                  <a:srgbClr val="FF0000"/>
                </a:solidFill>
                <a:latin typeface="Times New Roman" panose="02020503050405090304" charset="0"/>
                <a:ea typeface="宋体-简" panose="02010800040101010101" charset="-122"/>
                <a:sym typeface="+mn-ea"/>
              </a:rPr>
              <a:t>“Perceptor”</a:t>
            </a:r>
            <a:r>
              <a:rPr lang="zh-CN" altLang="en-US">
                <a:solidFill>
                  <a:srgbClr val="FF0000"/>
                </a:solidFill>
                <a:latin typeface="Times New Roman" panose="02020503050405090304" charset="0"/>
                <a:ea typeface="宋体-简" panose="02010800040101010101" charset="-122"/>
                <a:sym typeface="+mn-ea"/>
              </a:rPr>
              <a:t>选项卡</a:t>
            </a:r>
            <a:r>
              <a:rPr lang="zh-CN" altLang="en-US">
                <a:latin typeface="Times New Roman" panose="02020503050405090304" charset="0"/>
                <a:ea typeface="宋体-简" panose="02010800040101010101" charset="-122"/>
                <a:sym typeface="+mn-ea"/>
              </a:rPr>
              <a:t>，用户可以访问到</a:t>
            </a:r>
            <a:r>
              <a:rPr lang="zh-CN" altLang="en-US">
                <a:solidFill>
                  <a:srgbClr val="FF0000"/>
                </a:solidFill>
                <a:latin typeface="Times New Roman" panose="02020503050405090304" charset="0"/>
                <a:ea typeface="宋体-简" panose="02010800040101010101" charset="-122"/>
                <a:sym typeface="+mn-ea"/>
              </a:rPr>
              <a:t>三个不同的项目相关图表展示</a:t>
            </a:r>
            <a:r>
              <a:rPr lang="zh-CN" altLang="en-US">
                <a:latin typeface="Times New Roman" panose="02020503050405090304" charset="0"/>
                <a:ea typeface="宋体-简" panose="02010800040101010101" charset="-122"/>
                <a:sym typeface="+mn-ea"/>
              </a:rPr>
              <a:t>。这些图表包括项</a:t>
            </a:r>
            <a:r>
              <a:rPr lang="zh-CN" altLang="en-US">
                <a:solidFill>
                  <a:srgbClr val="FF0000"/>
                </a:solidFill>
                <a:latin typeface="Times New Roman" panose="02020503050405090304" charset="0"/>
                <a:ea typeface="宋体-简" panose="02010800040101010101" charset="-122"/>
                <a:sym typeface="+mn-ea"/>
              </a:rPr>
              <a:t>目贡献图谱</a:t>
            </a:r>
            <a:r>
              <a:rPr lang="zh-CN" altLang="en-US">
                <a:latin typeface="Times New Roman" panose="02020503050405090304" charset="0"/>
                <a:ea typeface="宋体-简" panose="02010800040101010101" charset="-122"/>
                <a:sym typeface="+mn-ea"/>
              </a:rPr>
              <a:t>（</a:t>
            </a:r>
            <a:r>
              <a:rPr lang="en-US" altLang="zh-CN">
                <a:latin typeface="Times New Roman" panose="02020503050405090304" charset="0"/>
                <a:ea typeface="宋体-简" panose="02010800040101010101" charset="-122"/>
                <a:sym typeface="+mn-ea"/>
              </a:rPr>
              <a:t>13</a:t>
            </a:r>
            <a:r>
              <a:rPr lang="zh-CN" altLang="en-US">
                <a:latin typeface="Times New Roman" panose="02020503050405090304" charset="0"/>
                <a:ea typeface="宋体-简" panose="02010800040101010101" charset="-122"/>
                <a:sym typeface="+mn-ea"/>
              </a:rPr>
              <a:t>），展示通过对各类开发活动（如拉取请求、提交代码、代码审查等）的分析，识别出的核心贡献者；</a:t>
            </a:r>
            <a:r>
              <a:rPr lang="zh-CN" altLang="en-US">
                <a:solidFill>
                  <a:srgbClr val="FF0000"/>
                </a:solidFill>
                <a:latin typeface="Times New Roman" panose="02020503050405090304" charset="0"/>
                <a:ea typeface="宋体-简" panose="02010800040101010101" charset="-122"/>
                <a:sym typeface="+mn-ea"/>
              </a:rPr>
              <a:t>项目生态图谱</a:t>
            </a:r>
            <a:r>
              <a:rPr lang="zh-CN" altLang="en-US">
                <a:latin typeface="Times New Roman" panose="02020503050405090304" charset="0"/>
                <a:ea typeface="宋体-简" panose="02010800040101010101" charset="-122"/>
                <a:sym typeface="+mn-ea"/>
              </a:rPr>
              <a:t>（</a:t>
            </a:r>
            <a:r>
              <a:rPr lang="en-US" altLang="zh-CN">
                <a:latin typeface="Times New Roman" panose="02020503050405090304" charset="0"/>
                <a:ea typeface="宋体-简" panose="02010800040101010101" charset="-122"/>
                <a:sym typeface="+mn-ea"/>
              </a:rPr>
              <a:t>14</a:t>
            </a:r>
            <a:r>
              <a:rPr lang="zh-CN" altLang="en-US">
                <a:latin typeface="Times New Roman" panose="02020503050405090304" charset="0"/>
                <a:ea typeface="宋体-简" panose="02010800040101010101" charset="-122"/>
                <a:sym typeface="+mn-ea"/>
              </a:rPr>
              <a:t>），展示项目与其他项目之间的关联活动、开发者组织和关联信息，提供项目生态的全貌；</a:t>
            </a:r>
            <a:r>
              <a:rPr lang="zh-CN" altLang="en-US">
                <a:solidFill>
                  <a:srgbClr val="FF0000"/>
                </a:solidFill>
                <a:latin typeface="Times New Roman" panose="02020503050405090304" charset="0"/>
                <a:ea typeface="宋体-简" panose="02010800040101010101" charset="-122"/>
                <a:sym typeface="+mn-ea"/>
              </a:rPr>
              <a:t>项目社区图谱</a:t>
            </a:r>
            <a:r>
              <a:rPr lang="zh-CN" altLang="en-US">
                <a:latin typeface="Times New Roman" panose="02020503050405090304" charset="0"/>
                <a:ea typeface="宋体-简" panose="02010800040101010101" charset="-122"/>
                <a:sym typeface="+mn-ea"/>
              </a:rPr>
              <a:t>（</a:t>
            </a:r>
            <a:r>
              <a:rPr lang="en-US" altLang="zh-CN">
                <a:latin typeface="Times New Roman" panose="02020503050405090304" charset="0"/>
                <a:ea typeface="宋体-简" panose="02010800040101010101" charset="-122"/>
                <a:sym typeface="+mn-ea"/>
              </a:rPr>
              <a:t>15</a:t>
            </a:r>
            <a:r>
              <a:rPr lang="zh-CN" altLang="en-US">
                <a:latin typeface="Times New Roman" panose="02020503050405090304" charset="0"/>
                <a:ea typeface="宋体-简" panose="02010800040101010101" charset="-122"/>
                <a:sym typeface="+mn-ea"/>
              </a:rPr>
              <a:t>），通过分析项目的开发者的开发活动和组织信息，展示项目核心开发者在全球范围内的社区分布情况。</a:t>
            </a:r>
            <a:endParaRPr lang="zh-CN" altLang="en-US">
              <a:latin typeface="Times New Roman" panose="02020503050405090304" charset="0"/>
              <a:ea typeface="宋体-简" panose="02010800040101010101" charset="-122"/>
              <a:sym typeface="+mn-ea"/>
            </a:endParaRPr>
          </a:p>
          <a:p>
            <a:pPr indent="457200">
              <a:buClrTx/>
              <a:buSzTx/>
              <a:buNone/>
            </a:pPr>
            <a:r>
              <a:rPr lang="zh-CN" altLang="en-US">
                <a:latin typeface="Times New Roman" panose="02020503050405090304" charset="0"/>
                <a:ea typeface="宋体-简" panose="02010800040101010101" charset="-122"/>
                <a:sym typeface="+mn-ea"/>
              </a:rPr>
              <a:t>在</a:t>
            </a:r>
            <a:r>
              <a:rPr lang="en-US" altLang="zh-CN">
                <a:latin typeface="Times New Roman" panose="02020503050405090304" charset="0"/>
                <a:ea typeface="宋体-简" panose="02010800040101010101" charset="-122"/>
                <a:sym typeface="+mn-ea"/>
              </a:rPr>
              <a:t>GitHub</a:t>
            </a:r>
            <a:r>
              <a:rPr lang="zh-CN" altLang="en-US">
                <a:latin typeface="Times New Roman" panose="02020503050405090304" charset="0"/>
                <a:ea typeface="宋体-简" panose="02010800040101010101" charset="-122"/>
                <a:sym typeface="+mn-ea"/>
              </a:rPr>
              <a:t>用户个人资料页面的侧边栏中，用户可以通过点击相关按钮，获取对于</a:t>
            </a:r>
            <a:r>
              <a:rPr lang="zh-CN" altLang="en-US">
                <a:solidFill>
                  <a:srgbClr val="FF0000"/>
                </a:solidFill>
                <a:latin typeface="Times New Roman" panose="02020503050405090304" charset="0"/>
                <a:ea typeface="宋体-简" panose="02010800040101010101" charset="-122"/>
                <a:sym typeface="+mn-ea"/>
              </a:rPr>
              <a:t>开发者</a:t>
            </a:r>
            <a:r>
              <a:rPr lang="zh-CN" altLang="en-US">
                <a:latin typeface="Times New Roman" panose="02020503050405090304" charset="0"/>
                <a:ea typeface="宋体-简" panose="02010800040101010101" charset="-122"/>
                <a:sym typeface="+mn-ea"/>
              </a:rPr>
              <a:t>的深入洞察分析。这些洞察通过三种不同的图谱呈现：</a:t>
            </a:r>
            <a:r>
              <a:rPr lang="zh-CN" altLang="en-US">
                <a:solidFill>
                  <a:srgbClr val="FF0000"/>
                </a:solidFill>
                <a:latin typeface="Times New Roman" panose="02020503050405090304" charset="0"/>
                <a:ea typeface="宋体-简" panose="02010800040101010101" charset="-122"/>
                <a:sym typeface="+mn-ea"/>
              </a:rPr>
              <a:t>开发活动图谱</a:t>
            </a:r>
            <a:r>
              <a:rPr lang="zh-CN" altLang="en-US">
                <a:latin typeface="Times New Roman" panose="02020503050405090304" charset="0"/>
                <a:ea typeface="宋体-简" panose="02010800040101010101" charset="-122"/>
                <a:sym typeface="+mn-ea"/>
              </a:rPr>
              <a:t>（</a:t>
            </a:r>
            <a:r>
              <a:rPr lang="en-US" altLang="zh-CN">
                <a:latin typeface="Times New Roman" panose="02020503050405090304" charset="0"/>
                <a:ea typeface="宋体-简" panose="02010800040101010101" charset="-122"/>
                <a:sym typeface="+mn-ea"/>
              </a:rPr>
              <a:t>16</a:t>
            </a:r>
            <a:r>
              <a:rPr lang="zh-CN" altLang="en-US">
                <a:latin typeface="Times New Roman" panose="02020503050405090304" charset="0"/>
                <a:ea typeface="宋体-简" panose="02010800040101010101" charset="-122"/>
                <a:sym typeface="+mn-ea"/>
              </a:rPr>
              <a:t>）：通过分析开发者的研发活动（如拉取请求、提交代码、代码审查等），展示其参与的核心项目；</a:t>
            </a:r>
            <a:r>
              <a:rPr lang="zh-CN" altLang="en-US">
                <a:solidFill>
                  <a:srgbClr val="FF0000"/>
                </a:solidFill>
                <a:latin typeface="Times New Roman" panose="02020503050405090304" charset="0"/>
                <a:ea typeface="宋体-简" panose="02010800040101010101" charset="-122"/>
                <a:sym typeface="+mn-ea"/>
              </a:rPr>
              <a:t>开源伙伴图谱</a:t>
            </a:r>
            <a:r>
              <a:rPr lang="zh-CN" altLang="en-US">
                <a:latin typeface="Times New Roman" panose="02020503050405090304" charset="0"/>
                <a:ea typeface="宋体-简" panose="02010800040101010101" charset="-122"/>
                <a:sym typeface="+mn-ea"/>
              </a:rPr>
              <a:t>（</a:t>
            </a:r>
            <a:r>
              <a:rPr lang="en-US" altLang="zh-CN">
                <a:latin typeface="Times New Roman" panose="02020503050405090304" charset="0"/>
                <a:ea typeface="宋体-简" panose="02010800040101010101" charset="-122"/>
                <a:sym typeface="+mn-ea"/>
              </a:rPr>
              <a:t>17</a:t>
            </a:r>
            <a:r>
              <a:rPr lang="zh-CN" altLang="en-US">
                <a:latin typeface="Times New Roman" panose="02020503050405090304" charset="0"/>
                <a:ea typeface="宋体-简" panose="02010800040101010101" charset="-122"/>
                <a:sym typeface="+mn-ea"/>
              </a:rPr>
              <a:t>）：展示开发者在开源社区中与其他开发者的协作关系；</a:t>
            </a:r>
            <a:r>
              <a:rPr lang="zh-CN" altLang="en-US">
                <a:solidFill>
                  <a:srgbClr val="FF0000"/>
                </a:solidFill>
                <a:latin typeface="Times New Roman" panose="02020503050405090304" charset="0"/>
                <a:ea typeface="宋体-简" panose="02010800040101010101" charset="-122"/>
                <a:sym typeface="+mn-ea"/>
              </a:rPr>
              <a:t>开源兴趣图谱</a:t>
            </a:r>
            <a:r>
              <a:rPr lang="zh-CN" altLang="en-US">
                <a:latin typeface="Times New Roman" panose="02020503050405090304" charset="0"/>
                <a:ea typeface="宋体-简" panose="02010800040101010101" charset="-122"/>
                <a:sym typeface="+mn-ea"/>
              </a:rPr>
              <a:t>（</a:t>
            </a:r>
            <a:r>
              <a:rPr lang="en-US" altLang="zh-CN">
                <a:latin typeface="Times New Roman" panose="02020503050405090304" charset="0"/>
                <a:ea typeface="宋体-简" panose="02010800040101010101" charset="-122"/>
                <a:sym typeface="+mn-ea"/>
              </a:rPr>
              <a:t>18</a:t>
            </a:r>
            <a:r>
              <a:rPr lang="zh-CN" altLang="en-US">
                <a:latin typeface="Times New Roman" panose="02020503050405090304" charset="0"/>
                <a:ea typeface="宋体-简" panose="02010800040101010101" charset="-122"/>
                <a:sym typeface="+mn-ea"/>
              </a:rPr>
              <a:t>）：挖掘开发者的技术兴趣，展示其感兴趣的技术领域和参与的项目类型。</a:t>
            </a:r>
            <a:endParaRPr lang="zh-CN" altLang="en-US">
              <a:latin typeface="Times New Roman" panose="02020503050405090304" charset="0"/>
              <a:ea typeface="宋体-简" panose="02010800040101010101" charset="-122"/>
              <a:sym typeface="+mn-ea"/>
            </a:endParaRPr>
          </a:p>
        </p:txBody>
      </p:sp>
      <p:pic>
        <p:nvPicPr>
          <p:cNvPr id="2" name="图片 -2147482359" descr="2"/>
          <p:cNvPicPr>
            <a:picLocks noChangeAspect="1"/>
          </p:cNvPicPr>
          <p:nvPr/>
        </p:nvPicPr>
        <p:blipFill>
          <a:blip r:embed="rId4"/>
          <a:srcRect t="4684"/>
          <a:stretch>
            <a:fillRect/>
          </a:stretch>
        </p:blipFill>
        <p:spPr>
          <a:xfrm>
            <a:off x="5525135" y="1864360"/>
            <a:ext cx="5641975" cy="3786505"/>
          </a:xfrm>
          <a:prstGeom prst="rect">
            <a:avLst/>
          </a:prstGeom>
          <a:noFill/>
          <a:ln w="9525" cap="flat" cmpd="sng">
            <a:solidFill>
              <a:srgbClr val="000000"/>
            </a:solidFill>
            <a:prstDash val="solid"/>
            <a:miter/>
            <a:headEnd type="none" w="med" len="med"/>
            <a:tailEnd type="none" w="med" len="med"/>
          </a:ln>
        </p:spPr>
      </p:pic>
      <p:sp>
        <p:nvSpPr>
          <p:cNvPr id="3" name="矩形 2"/>
          <p:cNvSpPr/>
          <p:nvPr/>
        </p:nvSpPr>
        <p:spPr>
          <a:xfrm>
            <a:off x="9133205" y="1881505"/>
            <a:ext cx="421005" cy="1631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837545" y="1327150"/>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zh-CN" altLang="en-US"/>
              <a:t>智能化开源运营支持和自动化洞察分析</a:t>
            </a:r>
            <a:endParaRPr lang="zh-CN" altLang="en-US"/>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353695" y="1327150"/>
            <a:ext cx="5171440" cy="5585460"/>
          </a:xfrm>
          <a:prstGeom prst="rect">
            <a:avLst/>
          </a:prstGeom>
          <a:noFill/>
        </p:spPr>
        <p:txBody>
          <a:bodyPr wrap="square" rtlCol="0" anchor="t">
            <a:noAutofit/>
          </a:bodyPr>
          <a:p>
            <a:pPr indent="457200">
              <a:buClrTx/>
              <a:buSzTx/>
              <a:buNone/>
            </a:pPr>
            <a:r>
              <a:rPr lang="zh-CN" altLang="en-US">
                <a:latin typeface="Times New Roman" panose="02020503050405090304" charset="0"/>
                <a:ea typeface="宋体-简" panose="02010800040101010101" charset="-122"/>
                <a:sym typeface="+mn-ea"/>
              </a:rPr>
              <a:t>在</a:t>
            </a:r>
            <a:r>
              <a:rPr lang="en-US" altLang="zh-CN">
                <a:latin typeface="Times New Roman" panose="02020503050405090304" charset="0"/>
                <a:ea typeface="宋体-简" panose="02010800040101010101" charset="-122"/>
                <a:sym typeface="+mn-ea"/>
              </a:rPr>
              <a:t>GitHub</a:t>
            </a:r>
            <a:r>
              <a:rPr lang="zh-CN" altLang="en-US">
                <a:latin typeface="Times New Roman" panose="02020503050405090304" charset="0"/>
                <a:ea typeface="宋体-简" panose="02010800040101010101" charset="-122"/>
                <a:sym typeface="+mn-ea"/>
              </a:rPr>
              <a:t>项目仓库页面的右下角，</a:t>
            </a:r>
            <a:r>
              <a:rPr lang="en-US" altLang="zh-CN">
                <a:latin typeface="Times New Roman" panose="02020503050405090304" charset="0"/>
                <a:ea typeface="宋体-简" panose="02010800040101010101" charset="-122"/>
                <a:sym typeface="+mn-ea"/>
              </a:rPr>
              <a:t>HyperCRX</a:t>
            </a:r>
            <a:r>
              <a:rPr lang="zh-CN" altLang="en-US">
                <a:latin typeface="Times New Roman" panose="02020503050405090304" charset="0"/>
                <a:ea typeface="宋体-简" panose="02010800040101010101" charset="-122"/>
                <a:sym typeface="+mn-ea"/>
              </a:rPr>
              <a:t>提供了一个浮动按钮。点击此按钮后，将弹出</a:t>
            </a:r>
            <a:r>
              <a:rPr lang="en-US" altLang="zh-CN">
                <a:solidFill>
                  <a:srgbClr val="FF0000"/>
                </a:solidFill>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的弹窗界面。</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是</a:t>
            </a:r>
            <a:r>
              <a:rPr lang="en-US" altLang="zh-CN">
                <a:latin typeface="Times New Roman" panose="02020503050405090304" charset="0"/>
                <a:ea typeface="宋体-简" panose="02010800040101010101" charset="-122"/>
                <a:sym typeface="+mn-ea"/>
              </a:rPr>
              <a:t>HyperCRX</a:t>
            </a:r>
            <a:r>
              <a:rPr lang="zh-CN" altLang="en-US">
                <a:latin typeface="Times New Roman" panose="02020503050405090304" charset="0"/>
                <a:ea typeface="宋体-简" panose="02010800040101010101" charset="-122"/>
                <a:sym typeface="+mn-ea"/>
              </a:rPr>
              <a:t>集成</a:t>
            </a:r>
            <a:r>
              <a:rPr lang="en-US" altLang="zh-CN">
                <a:latin typeface="Times New Roman" panose="02020503050405090304" charset="0"/>
                <a:ea typeface="宋体-简" panose="02010800040101010101" charset="-122"/>
                <a:sym typeface="+mn-ea"/>
              </a:rPr>
              <a:t>LLM</a:t>
            </a:r>
            <a:r>
              <a:rPr lang="zh-CN" altLang="en-US">
                <a:latin typeface="Times New Roman" panose="02020503050405090304" charset="0"/>
                <a:ea typeface="宋体-简" panose="02010800040101010101" charset="-122"/>
                <a:sym typeface="+mn-ea"/>
              </a:rPr>
              <a:t>能力的开源运营辅助功能。用户可以通过点击界面中的功能按钮或在界面中直接对话，获取多种智能化支持，包括开放领域问答、项目文档摘要的自动生成、基于项目文档的问答、自动代码注释生成以及自动化项目洞察分析功能。</a:t>
            </a:r>
            <a:endParaRPr lang="zh-CN" altLang="en-US">
              <a:latin typeface="Times New Roman" panose="02020503050405090304" charset="0"/>
              <a:ea typeface="宋体-简" panose="02010800040101010101" charset="-122"/>
              <a:sym typeface="+mn-ea"/>
            </a:endParaRPr>
          </a:p>
          <a:p>
            <a:pPr indent="457200">
              <a:buClrTx/>
              <a:buSzTx/>
              <a:buNone/>
            </a:pPr>
            <a:r>
              <a:rPr lang="zh-CN" altLang="en-US">
                <a:latin typeface="Times New Roman" panose="02020503050405090304" charset="0"/>
                <a:ea typeface="宋体-简" panose="02010800040101010101" charset="-122"/>
                <a:sym typeface="+mn-ea"/>
              </a:rPr>
              <a:t>在浏览项目仓页面时，用户可以与</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进行</a:t>
            </a:r>
            <a:r>
              <a:rPr lang="zh-CN" altLang="en-US">
                <a:solidFill>
                  <a:srgbClr val="FF0000"/>
                </a:solidFill>
                <a:latin typeface="Times New Roman" panose="02020503050405090304" charset="0"/>
                <a:ea typeface="宋体-简" panose="02010800040101010101" charset="-122"/>
                <a:sym typeface="+mn-ea"/>
              </a:rPr>
              <a:t>实时对话</a:t>
            </a:r>
            <a:r>
              <a:rPr lang="zh-CN" altLang="en-US">
                <a:latin typeface="Times New Roman" panose="02020503050405090304" charset="0"/>
                <a:ea typeface="宋体-简" panose="02010800040101010101" charset="-122"/>
                <a:sym typeface="+mn-ea"/>
              </a:rPr>
              <a:t>。</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支持常见的</a:t>
            </a:r>
            <a:r>
              <a:rPr lang="zh-CN" altLang="en-US">
                <a:solidFill>
                  <a:srgbClr val="FF0000"/>
                </a:solidFill>
                <a:latin typeface="Times New Roman" panose="02020503050405090304" charset="0"/>
                <a:ea typeface="宋体-简" panose="02010800040101010101" charset="-122"/>
                <a:sym typeface="+mn-ea"/>
              </a:rPr>
              <a:t>对话交互操作</a:t>
            </a:r>
            <a:r>
              <a:rPr lang="zh-CN" altLang="en-US">
                <a:latin typeface="Times New Roman" panose="02020503050405090304" charset="0"/>
                <a:ea typeface="宋体-简" panose="02010800040101010101" charset="-122"/>
                <a:sym typeface="+mn-ea"/>
              </a:rPr>
              <a:t>，如流式数据输出、对话中断以及</a:t>
            </a:r>
            <a:r>
              <a:rPr lang="en-US" altLang="zh-CN">
                <a:latin typeface="Times New Roman" panose="02020503050405090304" charset="0"/>
                <a:ea typeface="宋体-简" panose="02010800040101010101" charset="-122"/>
                <a:sym typeface="+mn-ea"/>
              </a:rPr>
              <a:t>Markdown</a:t>
            </a:r>
            <a:r>
              <a:rPr lang="zh-CN" altLang="en-US">
                <a:latin typeface="Times New Roman" panose="02020503050405090304" charset="0"/>
                <a:ea typeface="宋体-简" panose="02010800040101010101" charset="-122"/>
                <a:sym typeface="+mn-ea"/>
              </a:rPr>
              <a:t>格式输出等。用户还可以点</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界面中的各功能按钮来访问相应的功能。点击</a:t>
            </a:r>
            <a:r>
              <a:rPr lang="en-US" altLang="zh-CN">
                <a:solidFill>
                  <a:srgbClr val="FF0000"/>
                </a:solidFill>
                <a:latin typeface="Times New Roman" panose="02020503050405090304" charset="0"/>
                <a:ea typeface="宋体-简" panose="02010800040101010101" charset="-122"/>
                <a:sym typeface="+mn-ea"/>
              </a:rPr>
              <a:t>“</a:t>
            </a:r>
            <a:r>
              <a:rPr lang="zh-CN" altLang="en-US">
                <a:solidFill>
                  <a:srgbClr val="FF0000"/>
                </a:solidFill>
                <a:latin typeface="Times New Roman" panose="02020503050405090304" charset="0"/>
                <a:ea typeface="宋体-简" panose="02010800040101010101" charset="-122"/>
                <a:sym typeface="+mn-ea"/>
              </a:rPr>
              <a:t>项目总结</a:t>
            </a:r>
            <a:r>
              <a:rPr lang="en-US" altLang="zh-CN">
                <a:solidFill>
                  <a:srgbClr val="FF0000"/>
                </a:solidFill>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按钮，</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将自动总结项目的自述文档，并在对话窗口中显示结果。用户随后可以围绕项目文档进行更深入的问答。</a:t>
            </a:r>
            <a:endParaRPr lang="zh-CN" altLang="en-US">
              <a:latin typeface="Times New Roman" panose="02020503050405090304" charset="0"/>
              <a:ea typeface="宋体-简" panose="02010800040101010101" charset="-122"/>
              <a:sym typeface="+mn-ea"/>
            </a:endParaRPr>
          </a:p>
        </p:txBody>
      </p:sp>
      <p:pic>
        <p:nvPicPr>
          <p:cNvPr id="6" name="图片 5"/>
          <p:cNvPicPr>
            <a:picLocks noChangeAspect="1"/>
          </p:cNvPicPr>
          <p:nvPr/>
        </p:nvPicPr>
        <p:blipFill>
          <a:blip r:embed="rId4"/>
          <a:stretch>
            <a:fillRect/>
          </a:stretch>
        </p:blipFill>
        <p:spPr>
          <a:xfrm>
            <a:off x="5593715" y="2849880"/>
            <a:ext cx="5721985" cy="294894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zh-CN" altLang="en-US"/>
              <a:t>智能化开源运营支持和自动化洞察分析</a:t>
            </a:r>
            <a:endParaRPr lang="zh-CN" altLang="en-US"/>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353695" y="1327150"/>
            <a:ext cx="5171440" cy="5585460"/>
          </a:xfrm>
          <a:prstGeom prst="rect">
            <a:avLst/>
          </a:prstGeom>
          <a:noFill/>
        </p:spPr>
        <p:txBody>
          <a:bodyPr wrap="square" rtlCol="0" anchor="t">
            <a:noAutofit/>
          </a:bodyPr>
          <a:p>
            <a:pPr indent="457200">
              <a:buClrTx/>
              <a:buSzTx/>
              <a:buNone/>
            </a:pPr>
            <a:r>
              <a:rPr lang="zh-CN" altLang="en-US">
                <a:latin typeface="Times New Roman" panose="02020503050405090304" charset="0"/>
                <a:ea typeface="宋体-简" panose="02010800040101010101" charset="-122"/>
                <a:sym typeface="+mn-ea"/>
              </a:rPr>
              <a:t>在</a:t>
            </a:r>
            <a:r>
              <a:rPr lang="en-US" altLang="zh-CN">
                <a:latin typeface="Times New Roman" panose="02020503050405090304" charset="0"/>
                <a:ea typeface="宋体-简" panose="02010800040101010101" charset="-122"/>
                <a:sym typeface="+mn-ea"/>
              </a:rPr>
              <a:t>GitHub</a:t>
            </a:r>
            <a:r>
              <a:rPr lang="zh-CN" altLang="en-US">
                <a:latin typeface="Times New Roman" panose="02020503050405090304" charset="0"/>
                <a:ea typeface="宋体-简" panose="02010800040101010101" charset="-122"/>
                <a:sym typeface="+mn-ea"/>
              </a:rPr>
              <a:t>项目仓库页面的右下角，</a:t>
            </a:r>
            <a:r>
              <a:rPr lang="en-US" altLang="zh-CN">
                <a:latin typeface="Times New Roman" panose="02020503050405090304" charset="0"/>
                <a:ea typeface="宋体-简" panose="02010800040101010101" charset="-122"/>
                <a:sym typeface="+mn-ea"/>
              </a:rPr>
              <a:t>HyperCRX</a:t>
            </a:r>
            <a:r>
              <a:rPr lang="zh-CN" altLang="en-US">
                <a:latin typeface="Times New Roman" panose="02020503050405090304" charset="0"/>
                <a:ea typeface="宋体-简" panose="02010800040101010101" charset="-122"/>
                <a:sym typeface="+mn-ea"/>
              </a:rPr>
              <a:t>提供了一个浮动按钮。点击此按钮后，将弹出</a:t>
            </a:r>
            <a:r>
              <a:rPr lang="en-US" altLang="zh-CN">
                <a:solidFill>
                  <a:srgbClr val="FF0000"/>
                </a:solidFill>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的弹窗界面。</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是</a:t>
            </a:r>
            <a:r>
              <a:rPr lang="en-US" altLang="zh-CN">
                <a:latin typeface="Times New Roman" panose="02020503050405090304" charset="0"/>
                <a:ea typeface="宋体-简" panose="02010800040101010101" charset="-122"/>
                <a:sym typeface="+mn-ea"/>
              </a:rPr>
              <a:t>HyperCRX</a:t>
            </a:r>
            <a:r>
              <a:rPr lang="zh-CN" altLang="en-US">
                <a:latin typeface="Times New Roman" panose="02020503050405090304" charset="0"/>
                <a:ea typeface="宋体-简" panose="02010800040101010101" charset="-122"/>
                <a:sym typeface="+mn-ea"/>
              </a:rPr>
              <a:t>集成</a:t>
            </a:r>
            <a:r>
              <a:rPr lang="en-US" altLang="zh-CN">
                <a:latin typeface="Times New Roman" panose="02020503050405090304" charset="0"/>
                <a:ea typeface="宋体-简" panose="02010800040101010101" charset="-122"/>
                <a:sym typeface="+mn-ea"/>
              </a:rPr>
              <a:t>LLM</a:t>
            </a:r>
            <a:r>
              <a:rPr lang="zh-CN" altLang="en-US">
                <a:latin typeface="Times New Roman" panose="02020503050405090304" charset="0"/>
                <a:ea typeface="宋体-简" panose="02010800040101010101" charset="-122"/>
                <a:sym typeface="+mn-ea"/>
              </a:rPr>
              <a:t>能力的开源运营辅助功能。用户可以通过点击界面中的功能按钮或在界面中直接对话，获取多种智能化支持，包括开放领域问答、项目文档摘要的自动生成、基于项目文档的问答、自动代码注释生成以及自动化项目洞察分析功能。</a:t>
            </a:r>
            <a:endParaRPr lang="zh-CN" altLang="en-US">
              <a:latin typeface="Times New Roman" panose="02020503050405090304" charset="0"/>
              <a:ea typeface="宋体-简" panose="02010800040101010101" charset="-122"/>
              <a:sym typeface="+mn-ea"/>
            </a:endParaRPr>
          </a:p>
          <a:p>
            <a:pPr indent="457200">
              <a:buClrTx/>
              <a:buSzTx/>
              <a:buNone/>
            </a:pPr>
            <a:r>
              <a:rPr lang="zh-CN" altLang="en-US">
                <a:latin typeface="Times New Roman" panose="02020503050405090304" charset="0"/>
                <a:ea typeface="宋体-简" panose="02010800040101010101" charset="-122"/>
                <a:sym typeface="+mn-ea"/>
              </a:rPr>
              <a:t>在浏览项目仓页面时，用户可以与</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进行</a:t>
            </a:r>
            <a:r>
              <a:rPr lang="zh-CN" altLang="en-US">
                <a:solidFill>
                  <a:srgbClr val="FF0000"/>
                </a:solidFill>
                <a:latin typeface="Times New Roman" panose="02020503050405090304" charset="0"/>
                <a:ea typeface="宋体-简" panose="02010800040101010101" charset="-122"/>
                <a:sym typeface="+mn-ea"/>
              </a:rPr>
              <a:t>实时对话</a:t>
            </a:r>
            <a:r>
              <a:rPr lang="zh-CN" altLang="en-US">
                <a:latin typeface="Times New Roman" panose="02020503050405090304" charset="0"/>
                <a:ea typeface="宋体-简" panose="02010800040101010101" charset="-122"/>
                <a:sym typeface="+mn-ea"/>
              </a:rPr>
              <a:t>。</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支持常见的</a:t>
            </a:r>
            <a:r>
              <a:rPr lang="zh-CN" altLang="en-US">
                <a:solidFill>
                  <a:srgbClr val="FF0000"/>
                </a:solidFill>
                <a:latin typeface="Times New Roman" panose="02020503050405090304" charset="0"/>
                <a:ea typeface="宋体-简" panose="02010800040101010101" charset="-122"/>
                <a:sym typeface="+mn-ea"/>
              </a:rPr>
              <a:t>对话交互操作</a:t>
            </a:r>
            <a:r>
              <a:rPr lang="zh-CN" altLang="en-US">
                <a:latin typeface="Times New Roman" panose="02020503050405090304" charset="0"/>
                <a:ea typeface="宋体-简" panose="02010800040101010101" charset="-122"/>
                <a:sym typeface="+mn-ea"/>
              </a:rPr>
              <a:t>，如流式数据输出、对话中断以及</a:t>
            </a:r>
            <a:r>
              <a:rPr lang="en-US" altLang="zh-CN">
                <a:latin typeface="Times New Roman" panose="02020503050405090304" charset="0"/>
                <a:ea typeface="宋体-简" panose="02010800040101010101" charset="-122"/>
                <a:sym typeface="+mn-ea"/>
              </a:rPr>
              <a:t>Markdown</a:t>
            </a:r>
            <a:r>
              <a:rPr lang="zh-CN" altLang="en-US">
                <a:latin typeface="Times New Roman" panose="02020503050405090304" charset="0"/>
                <a:ea typeface="宋体-简" panose="02010800040101010101" charset="-122"/>
                <a:sym typeface="+mn-ea"/>
              </a:rPr>
              <a:t>格式输出等。用户还可以点</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界面中的各功能按钮来访问相应的功能。点击</a:t>
            </a:r>
            <a:r>
              <a:rPr lang="en-US" altLang="zh-CN">
                <a:solidFill>
                  <a:srgbClr val="FF0000"/>
                </a:solidFill>
                <a:latin typeface="Times New Roman" panose="02020503050405090304" charset="0"/>
                <a:ea typeface="宋体-简" panose="02010800040101010101" charset="-122"/>
                <a:sym typeface="+mn-ea"/>
              </a:rPr>
              <a:t>“</a:t>
            </a:r>
            <a:r>
              <a:rPr lang="zh-CN" altLang="en-US">
                <a:solidFill>
                  <a:srgbClr val="FF0000"/>
                </a:solidFill>
                <a:latin typeface="Times New Roman" panose="02020503050405090304" charset="0"/>
                <a:ea typeface="宋体-简" panose="02010800040101010101" charset="-122"/>
                <a:sym typeface="+mn-ea"/>
              </a:rPr>
              <a:t>项目总结</a:t>
            </a:r>
            <a:r>
              <a:rPr lang="en-US" altLang="zh-CN">
                <a:solidFill>
                  <a:srgbClr val="FF0000"/>
                </a:solidFill>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按钮，</a:t>
            </a:r>
            <a:r>
              <a:rPr lang="en-US" altLang="zh-CN">
                <a:latin typeface="Times New Roman" panose="02020503050405090304" charset="0"/>
                <a:ea typeface="宋体-简" panose="02010800040101010101" charset="-122"/>
                <a:sym typeface="+mn-ea"/>
              </a:rPr>
              <a:t>OSS-GPT</a:t>
            </a:r>
            <a:r>
              <a:rPr lang="zh-CN" altLang="en-US">
                <a:latin typeface="Times New Roman" panose="02020503050405090304" charset="0"/>
                <a:ea typeface="宋体-简" panose="02010800040101010101" charset="-122"/>
                <a:sym typeface="+mn-ea"/>
              </a:rPr>
              <a:t>将自动总结项目的自述文档，并在对话窗口中显示结果。用户随后可以围绕项目文档进行更深入的问答。</a:t>
            </a:r>
            <a:endParaRPr lang="zh-CN" altLang="en-US">
              <a:latin typeface="Times New Roman" panose="02020503050405090304" charset="0"/>
              <a:ea typeface="宋体-简" panose="02010800040101010101" charset="-122"/>
              <a:sym typeface="+mn-ea"/>
            </a:endParaRPr>
          </a:p>
        </p:txBody>
      </p:sp>
      <p:pic>
        <p:nvPicPr>
          <p:cNvPr id="6" name="图片 5"/>
          <p:cNvPicPr>
            <a:picLocks noChangeAspect="1"/>
          </p:cNvPicPr>
          <p:nvPr/>
        </p:nvPicPr>
        <p:blipFill>
          <a:blip r:embed="rId2"/>
          <a:stretch>
            <a:fillRect/>
          </a:stretch>
        </p:blipFill>
        <p:spPr>
          <a:xfrm>
            <a:off x="5671185" y="1327150"/>
            <a:ext cx="5721985" cy="2948940"/>
          </a:xfrm>
          <a:prstGeom prst="rect">
            <a:avLst/>
          </a:prstGeom>
        </p:spPr>
      </p:pic>
      <p:pic>
        <p:nvPicPr>
          <p:cNvPr id="2" name="图片 1"/>
          <p:cNvPicPr>
            <a:picLocks noChangeAspect="1"/>
          </p:cNvPicPr>
          <p:nvPr/>
        </p:nvPicPr>
        <p:blipFill>
          <a:blip r:embed="rId3"/>
          <a:stretch>
            <a:fillRect/>
          </a:stretch>
        </p:blipFill>
        <p:spPr>
          <a:xfrm>
            <a:off x="8369300" y="3712210"/>
            <a:ext cx="2456815" cy="29489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837545" y="1327150"/>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zh-CN" altLang="en-US"/>
              <a:t>智能化开源运营支持和自动化洞察分析</a:t>
            </a:r>
            <a:endParaRPr lang="zh-CN" altLang="en-US"/>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353695" y="1327150"/>
            <a:ext cx="5171440" cy="5585460"/>
          </a:xfrm>
          <a:prstGeom prst="rect">
            <a:avLst/>
          </a:prstGeom>
          <a:noFill/>
        </p:spPr>
        <p:txBody>
          <a:bodyPr wrap="square" rtlCol="0" anchor="t">
            <a:noAutofit/>
          </a:bodyPr>
          <a:p>
            <a:pPr indent="457200">
              <a:buClrTx/>
              <a:buSzTx/>
              <a:buNone/>
            </a:pPr>
            <a:r>
              <a:rPr lang="zh-CN" altLang="en-US">
                <a:latin typeface="Times New Roman" panose="02020503050405090304" charset="0"/>
                <a:ea typeface="宋体-简" panose="02010800040101010101" charset="-122"/>
                <a:sym typeface="+mn-ea"/>
              </a:rPr>
              <a:t>当用户点击</a:t>
            </a:r>
            <a:r>
              <a:rPr lang="en-US" altLang="zh-CN">
                <a:latin typeface="Times New Roman" panose="02020503050405090304" charset="0"/>
                <a:ea typeface="宋体-简" panose="02010800040101010101" charset="-122"/>
                <a:sym typeface="+mn-ea"/>
              </a:rPr>
              <a:t> OSS-GPT </a:t>
            </a:r>
            <a:r>
              <a:rPr lang="zh-CN" altLang="en-US">
                <a:latin typeface="Times New Roman" panose="02020503050405090304" charset="0"/>
                <a:ea typeface="宋体-简" panose="02010800040101010101" charset="-122"/>
                <a:sym typeface="+mn-ea"/>
              </a:rPr>
              <a:t>界面中的</a:t>
            </a:r>
            <a:r>
              <a:rPr lang="en-US" altLang="zh-CN">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项目分析</a:t>
            </a:r>
            <a:r>
              <a:rPr lang="en-US" altLang="zh-CN">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按钮时，系统会利用</a:t>
            </a:r>
            <a:r>
              <a:rPr lang="en-US" altLang="zh-CN">
                <a:latin typeface="Times New Roman" panose="02020503050405090304" charset="0"/>
                <a:ea typeface="宋体-简" panose="02010800040101010101" charset="-122"/>
                <a:sym typeface="+mn-ea"/>
              </a:rPr>
              <a:t>LLM</a:t>
            </a:r>
            <a:r>
              <a:rPr lang="zh-CN" altLang="en-US">
                <a:latin typeface="Times New Roman" panose="02020503050405090304" charset="0"/>
                <a:ea typeface="宋体-简" panose="02010800040101010101" charset="-122"/>
                <a:sym typeface="+mn-ea"/>
              </a:rPr>
              <a:t>对各类项目数据进行深度分析</a:t>
            </a:r>
            <a:r>
              <a:rPr lang="en-US" altLang="zh-CN">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并给出运营</a:t>
            </a:r>
            <a:r>
              <a:rPr lang="zh-CN" altLang="en-US">
                <a:latin typeface="Times New Roman" panose="02020503050405090304" charset="0"/>
                <a:ea typeface="宋体-简" panose="02010800040101010101" charset="-122"/>
                <a:sym typeface="+mn-ea"/>
              </a:rPr>
              <a:t>建议，并在对话窗口中展示智能分析结果。通过这些功能，无论是对于</a:t>
            </a:r>
            <a:r>
              <a:rPr lang="en-US" altLang="zh-CN">
                <a:latin typeface="Times New Roman" panose="02020503050405090304" charset="0"/>
                <a:ea typeface="宋体-简" panose="02010800040101010101" charset="-122"/>
                <a:sym typeface="+mn-ea"/>
              </a:rPr>
              <a:t> GitHub </a:t>
            </a:r>
            <a:r>
              <a:rPr lang="zh-CN" altLang="en-US">
                <a:latin typeface="Times New Roman" panose="02020503050405090304" charset="0"/>
                <a:ea typeface="宋体-简" panose="02010800040101010101" charset="-122"/>
                <a:sym typeface="+mn-ea"/>
              </a:rPr>
              <a:t>普通用户，还是项目的开发者和运营维护者，</a:t>
            </a:r>
            <a:r>
              <a:rPr lang="en-US" altLang="zh-CN">
                <a:latin typeface="Times New Roman" panose="02020503050405090304" charset="0"/>
                <a:ea typeface="宋体-简" panose="02010800040101010101" charset="-122"/>
                <a:sym typeface="+mn-ea"/>
              </a:rPr>
              <a:t>HyperCRX </a:t>
            </a:r>
            <a:r>
              <a:rPr lang="zh-CN" altLang="en-US">
                <a:latin typeface="Times New Roman" panose="02020503050405090304" charset="0"/>
                <a:ea typeface="宋体-简" panose="02010800040101010101" charset="-122"/>
                <a:sym typeface="+mn-ea"/>
              </a:rPr>
              <a:t>都能提供极具价值的智能化辅助决策支持。</a:t>
            </a:r>
            <a:endParaRPr lang="zh-CN" altLang="en-US">
              <a:latin typeface="Times New Roman" panose="02020503050405090304" charset="0"/>
              <a:ea typeface="宋体-简" panose="02010800040101010101" charset="-122"/>
              <a:sym typeface="+mn-ea"/>
            </a:endParaRPr>
          </a:p>
          <a:p>
            <a:pPr indent="457200">
              <a:buClrTx/>
              <a:buSzTx/>
              <a:buNone/>
            </a:pPr>
            <a:r>
              <a:rPr lang="zh-CN" altLang="en-US">
                <a:latin typeface="Times New Roman" panose="02020503050405090304" charset="0"/>
                <a:ea typeface="宋体-简" panose="02010800040101010101" charset="-122"/>
                <a:sym typeface="+mn-ea"/>
              </a:rPr>
              <a:t>除去通过可视化图表去观看数据</a:t>
            </a:r>
            <a:r>
              <a:rPr lang="en-US" altLang="zh-CN">
                <a:latin typeface="Times New Roman" panose="02020503050405090304" charset="0"/>
                <a:ea typeface="宋体-简" panose="02010800040101010101" charset="-122"/>
                <a:sym typeface="+mn-ea"/>
              </a:rPr>
              <a:t>，</a:t>
            </a:r>
            <a:r>
              <a:rPr lang="en-US" altLang="zh-CN">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项目分析</a:t>
            </a:r>
            <a:r>
              <a:rPr lang="en-US" altLang="zh-CN">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功能也免去了去查看图表才能进行分析的操作</a:t>
            </a:r>
            <a:r>
              <a:rPr lang="en-US" altLang="zh-CN">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直接利用大模型</a:t>
            </a:r>
            <a:r>
              <a:rPr lang="en-US" altLang="zh-CN">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利用自然语言即可对项目数据进行更方便的</a:t>
            </a:r>
            <a:r>
              <a:rPr lang="zh-CN" altLang="en-US">
                <a:latin typeface="Times New Roman" panose="02020503050405090304" charset="0"/>
                <a:ea typeface="宋体-简" panose="02010800040101010101" charset="-122"/>
                <a:sym typeface="+mn-ea"/>
              </a:rPr>
              <a:t>理解</a:t>
            </a:r>
            <a:endParaRPr lang="zh-CN" altLang="en-US">
              <a:latin typeface="Times New Roman" panose="02020503050405090304" charset="0"/>
              <a:ea typeface="宋体-简" panose="02010800040101010101" charset="-122"/>
              <a:sym typeface="+mn-ea"/>
            </a:endParaRPr>
          </a:p>
        </p:txBody>
      </p:sp>
      <p:pic>
        <p:nvPicPr>
          <p:cNvPr id="2" name="图片 1"/>
          <p:cNvPicPr>
            <a:picLocks noChangeAspect="1"/>
          </p:cNvPicPr>
          <p:nvPr/>
        </p:nvPicPr>
        <p:blipFill>
          <a:blip r:embed="rId4"/>
          <a:srcRect l="61208" t="8859" r="703" b="8588"/>
          <a:stretch>
            <a:fillRect/>
          </a:stretch>
        </p:blipFill>
        <p:spPr>
          <a:xfrm>
            <a:off x="7944485" y="2023745"/>
            <a:ext cx="3062605" cy="3446145"/>
          </a:xfrm>
          <a:prstGeom prst="rect">
            <a:avLst/>
          </a:prstGeom>
          <a:ln>
            <a:solidFill>
              <a:schemeClr val="tx1"/>
            </a:solidFill>
          </a:ln>
        </p:spPr>
      </p:pic>
      <p:pic>
        <p:nvPicPr>
          <p:cNvPr id="3" name="图片 2"/>
          <p:cNvPicPr>
            <a:picLocks noChangeAspect="1"/>
          </p:cNvPicPr>
          <p:nvPr/>
        </p:nvPicPr>
        <p:blipFill>
          <a:blip r:embed="rId5"/>
          <a:stretch>
            <a:fillRect/>
          </a:stretch>
        </p:blipFill>
        <p:spPr>
          <a:xfrm>
            <a:off x="5334635" y="3515360"/>
            <a:ext cx="2480310" cy="2764790"/>
          </a:xfrm>
          <a:prstGeom prst="rect">
            <a:avLst/>
          </a:prstGeom>
          <a:ln>
            <a:solidFill>
              <a:schemeClr val="tx1"/>
            </a:solidFill>
          </a:ln>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837545" y="1327150"/>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zh-CN" altLang="en-US"/>
              <a:t>智能化开源运营支持和自动化洞察分析</a:t>
            </a:r>
            <a:endParaRPr lang="zh-CN" altLang="en-US"/>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353695" y="1327150"/>
            <a:ext cx="5171440" cy="5585460"/>
          </a:xfrm>
          <a:prstGeom prst="rect">
            <a:avLst/>
          </a:prstGeom>
          <a:noFill/>
        </p:spPr>
        <p:txBody>
          <a:bodyPr wrap="square" rtlCol="0" anchor="t">
            <a:noAutofit/>
          </a:bodyPr>
          <a:p>
            <a:pPr indent="457200">
              <a:buClrTx/>
              <a:buSzTx/>
              <a:buNone/>
            </a:pPr>
            <a:r>
              <a:rPr lang="zh-CN" altLang="en-US">
                <a:latin typeface="Times New Roman" panose="02020503050405090304" charset="0"/>
                <a:ea typeface="宋体-简" panose="02010800040101010101" charset="-122"/>
                <a:sym typeface="+mn-ea"/>
              </a:rPr>
              <a:t>当用户浏览</a:t>
            </a:r>
            <a:r>
              <a:rPr lang="en-US" altLang="zh-CN">
                <a:latin typeface="Times New Roman" panose="02020503050405090304" charset="0"/>
                <a:ea typeface="宋体-简" panose="02010800040101010101" charset="-122"/>
                <a:sym typeface="+mn-ea"/>
              </a:rPr>
              <a:t> GitHub </a:t>
            </a:r>
            <a:r>
              <a:rPr lang="zh-CN" altLang="en-US">
                <a:latin typeface="Times New Roman" panose="02020503050405090304" charset="0"/>
                <a:ea typeface="宋体-简" panose="02010800040101010101" charset="-122"/>
                <a:sym typeface="+mn-ea"/>
              </a:rPr>
              <a:t>的文件查看页面时，</a:t>
            </a:r>
            <a:r>
              <a:rPr lang="en-US" altLang="zh-CN">
                <a:latin typeface="Times New Roman" panose="02020503050405090304" charset="0"/>
                <a:ea typeface="宋体-简" panose="02010800040101010101" charset="-122"/>
                <a:sym typeface="+mn-ea"/>
              </a:rPr>
              <a:t>HyperCRX </a:t>
            </a:r>
            <a:r>
              <a:rPr lang="zh-CN" altLang="en-US">
                <a:latin typeface="Times New Roman" panose="02020503050405090304" charset="0"/>
                <a:ea typeface="宋体-简" panose="02010800040101010101" charset="-122"/>
                <a:sym typeface="+mn-ea"/>
              </a:rPr>
              <a:t>会自动检测文件类型。如果文件是可添加注释的代码文件，则会在</a:t>
            </a:r>
            <a:r>
              <a:rPr lang="en-US" altLang="zh-CN">
                <a:latin typeface="Times New Roman" panose="02020503050405090304" charset="0"/>
                <a:ea typeface="宋体-简" panose="02010800040101010101" charset="-122"/>
                <a:sym typeface="+mn-ea"/>
              </a:rPr>
              <a:t> GitHub </a:t>
            </a:r>
            <a:r>
              <a:rPr lang="zh-CN" altLang="en-US">
                <a:latin typeface="Times New Roman" panose="02020503050405090304" charset="0"/>
                <a:ea typeface="宋体-简" panose="02010800040101010101" charset="-122"/>
                <a:sym typeface="+mn-ea"/>
              </a:rPr>
              <a:t>原生代码操作工具栏左侧添加一个样式一致的</a:t>
            </a:r>
            <a:r>
              <a:rPr lang="en-US" altLang="zh-CN">
                <a:solidFill>
                  <a:srgbClr val="FF0000"/>
                </a:solidFill>
                <a:latin typeface="Times New Roman" panose="02020503050405090304" charset="0"/>
                <a:ea typeface="宋体-简" panose="02010800040101010101" charset="-122"/>
                <a:sym typeface="+mn-ea"/>
              </a:rPr>
              <a:t>“</a:t>
            </a:r>
            <a:r>
              <a:rPr lang="zh-CN" altLang="en-US">
                <a:solidFill>
                  <a:srgbClr val="FF0000"/>
                </a:solidFill>
                <a:latin typeface="Times New Roman" panose="02020503050405090304" charset="0"/>
                <a:ea typeface="宋体-简" panose="02010800040101010101" charset="-122"/>
                <a:sym typeface="+mn-ea"/>
              </a:rPr>
              <a:t>自动代码注释</a:t>
            </a:r>
            <a:r>
              <a:rPr lang="en-US" altLang="zh-CN">
                <a:solidFill>
                  <a:srgbClr val="FF0000"/>
                </a:solidFill>
                <a:latin typeface="Times New Roman" panose="02020503050405090304" charset="0"/>
                <a:ea typeface="宋体-简" panose="02010800040101010101" charset="-122"/>
                <a:sym typeface="+mn-ea"/>
              </a:rPr>
              <a:t>”</a:t>
            </a:r>
            <a:r>
              <a:rPr lang="zh-CN" altLang="en-US">
                <a:latin typeface="Times New Roman" panose="02020503050405090304" charset="0"/>
                <a:ea typeface="宋体-简" panose="02010800040101010101" charset="-122"/>
                <a:sym typeface="+mn-ea"/>
              </a:rPr>
              <a:t>按钮。点击该按钮后，</a:t>
            </a:r>
            <a:r>
              <a:rPr lang="en-US" altLang="zh-CN">
                <a:latin typeface="Times New Roman" panose="02020503050405090304" charset="0"/>
                <a:ea typeface="宋体-简" panose="02010800040101010101" charset="-122"/>
                <a:sym typeface="+mn-ea"/>
              </a:rPr>
              <a:t>OSS-GPT </a:t>
            </a:r>
            <a:r>
              <a:rPr lang="zh-CN" altLang="en-US">
                <a:latin typeface="Times New Roman" panose="02020503050405090304" charset="0"/>
                <a:ea typeface="宋体-简" panose="02010800040101010101" charset="-122"/>
                <a:sym typeface="+mn-ea"/>
              </a:rPr>
              <a:t>界面将自动弹出，利用</a:t>
            </a:r>
            <a:r>
              <a:rPr lang="en-US" altLang="zh-CN">
                <a:latin typeface="Times New Roman" panose="02020503050405090304" charset="0"/>
                <a:ea typeface="宋体-简" panose="02010800040101010101" charset="-122"/>
                <a:sym typeface="+mn-ea"/>
              </a:rPr>
              <a:t>LLM</a:t>
            </a:r>
            <a:r>
              <a:rPr lang="zh-CN" altLang="en-US">
                <a:latin typeface="Times New Roman" panose="02020503050405090304" charset="0"/>
                <a:ea typeface="宋体-简" panose="02010800040101010101" charset="-122"/>
                <a:sym typeface="+mn-ea"/>
              </a:rPr>
              <a:t>智能生成代码注释，并显示代码文件的总结以及标记注释后的代码。</a:t>
            </a:r>
            <a:endParaRPr lang="zh-CN" altLang="en-US">
              <a:latin typeface="Times New Roman" panose="02020503050405090304" charset="0"/>
              <a:ea typeface="宋体-简" panose="02010800040101010101" charset="-122"/>
              <a:sym typeface="+mn-ea"/>
            </a:endParaRPr>
          </a:p>
        </p:txBody>
      </p:sp>
      <p:pic>
        <p:nvPicPr>
          <p:cNvPr id="2" name="图片 -2147482353" descr="4"/>
          <p:cNvPicPr>
            <a:picLocks noChangeAspect="1"/>
          </p:cNvPicPr>
          <p:nvPr/>
        </p:nvPicPr>
        <p:blipFill>
          <a:blip r:embed="rId4"/>
          <a:stretch>
            <a:fillRect/>
          </a:stretch>
        </p:blipFill>
        <p:spPr>
          <a:xfrm>
            <a:off x="4321810" y="3096895"/>
            <a:ext cx="6826250" cy="3581400"/>
          </a:xfrm>
          <a:prstGeom prst="rect">
            <a:avLst/>
          </a:prstGeom>
          <a:noFill/>
          <a:ln w="9525" cap="flat" cmpd="sng">
            <a:solidFill>
              <a:srgbClr val="000000"/>
            </a:solidFill>
            <a:prstDash val="solid"/>
            <a:miter/>
            <a:headEnd type="none" w="med" len="med"/>
            <a:tailEnd type="none" w="med" len="med"/>
          </a:ln>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837545" y="1327150"/>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zh-CN" altLang="en-US"/>
              <a:t>自动化文档贡献</a:t>
            </a:r>
            <a:r>
              <a:rPr lang="en-US" altLang="zh-CN"/>
              <a:t>Fast-</a:t>
            </a:r>
            <a:r>
              <a:rPr lang="en-US" altLang="zh-CN"/>
              <a:t>PR</a:t>
            </a:r>
            <a:endParaRPr lang="en-US" altLang="zh-CN"/>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353695" y="1327150"/>
            <a:ext cx="5171440" cy="5585460"/>
          </a:xfrm>
          <a:prstGeom prst="rect">
            <a:avLst/>
          </a:prstGeom>
          <a:noFill/>
        </p:spPr>
        <p:txBody>
          <a:bodyPr wrap="square" rtlCol="0" anchor="t">
            <a:noAutofit/>
          </a:bodyPr>
          <a:p>
            <a:pPr indent="457200">
              <a:buClrTx/>
              <a:buSzTx/>
              <a:buNone/>
            </a:pPr>
            <a:r>
              <a:rPr lang="zh-CN" altLang="en-US">
                <a:solidFill>
                  <a:srgbClr val="0E0E0E"/>
                </a:solidFill>
                <a:sym typeface="+mn-ea"/>
              </a:rPr>
              <a:t>FastPR 是一项旨在简化项目文档贡献流程的功能。用户可以直接文档网站中</a:t>
            </a:r>
            <a:r>
              <a:rPr lang="en-US" altLang="zh-CN">
                <a:solidFill>
                  <a:srgbClr val="0E0E0E"/>
                </a:solidFill>
                <a:sym typeface="+mn-ea"/>
              </a:rPr>
              <a:t>，</a:t>
            </a:r>
            <a:r>
              <a:rPr lang="zh-CN" altLang="en-US">
                <a:solidFill>
                  <a:srgbClr val="0E0E0E"/>
                </a:solidFill>
                <a:sym typeface="+mn-ea"/>
              </a:rPr>
              <a:t>使用插件提供的页面上修改内容，完成后会自动生成并提交 PR到相应的存储仓库</a:t>
            </a:r>
            <a:r>
              <a:rPr lang="zh-CN" altLang="en-US">
                <a:latin typeface="思源黑体 CN Normal" panose="020B0400000000000000" charset="-122"/>
                <a:ea typeface="思源黑体 CN Normal" panose="020B0400000000000000" charset="-122"/>
                <a:cs typeface="思源黑体 CN Normal" panose="020B0400000000000000" charset="-122"/>
                <a:sym typeface="+mn-ea"/>
              </a:rPr>
              <a:t>。</a:t>
            </a:r>
            <a:endParaRPr lang="zh-CN" altLang="en-US">
              <a:solidFill>
                <a:schemeClr val="tx1"/>
              </a:solidFill>
              <a:latin typeface="思源黑体 CN Normal" panose="020B0400000000000000" charset="-122"/>
              <a:ea typeface="思源黑体 CN Normal" panose="020B0400000000000000" charset="-122"/>
              <a:cs typeface="思源黑体 CN Normal" panose="020B0400000000000000" charset="-122"/>
              <a:sym typeface="+mn-ea"/>
            </a:endParaRPr>
          </a:p>
          <a:p>
            <a:pPr indent="457200">
              <a:buClrTx/>
              <a:buSzTx/>
              <a:buNone/>
            </a:pPr>
            <a:endParaRPr lang="zh-CN" altLang="en-US">
              <a:latin typeface="Times New Roman" panose="02020503050405090304" charset="0"/>
              <a:ea typeface="宋体-简" panose="02010800040101010101" charset="-122"/>
              <a:sym typeface="+mn-ea"/>
            </a:endParaRPr>
          </a:p>
        </p:txBody>
      </p:sp>
      <p:pic>
        <p:nvPicPr>
          <p:cNvPr id="3" name="图片 2"/>
          <p:cNvPicPr>
            <a:picLocks noChangeAspect="1"/>
          </p:cNvPicPr>
          <p:nvPr/>
        </p:nvPicPr>
        <p:blipFill>
          <a:blip r:embed="rId4"/>
          <a:stretch>
            <a:fillRect/>
          </a:stretch>
        </p:blipFill>
        <p:spPr>
          <a:xfrm>
            <a:off x="5465445" y="1327150"/>
            <a:ext cx="5297805" cy="3188335"/>
          </a:xfrm>
          <a:prstGeom prst="rect">
            <a:avLst/>
          </a:prstGeom>
        </p:spPr>
      </p:pic>
      <p:pic>
        <p:nvPicPr>
          <p:cNvPr id="6" name="图片 5"/>
          <p:cNvPicPr>
            <a:picLocks noChangeAspect="1"/>
          </p:cNvPicPr>
          <p:nvPr/>
        </p:nvPicPr>
        <p:blipFill>
          <a:blip r:embed="rId5"/>
          <a:stretch>
            <a:fillRect/>
          </a:stretch>
        </p:blipFill>
        <p:spPr>
          <a:xfrm>
            <a:off x="804545" y="2849880"/>
            <a:ext cx="4270375" cy="3050540"/>
          </a:xfrm>
          <a:prstGeom prst="rect">
            <a:avLst/>
          </a:prstGeom>
        </p:spPr>
      </p:pic>
      <p:pic>
        <p:nvPicPr>
          <p:cNvPr id="7" name="图片 6" descr="箭头"/>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320000">
            <a:off x="5060950" y="4331970"/>
            <a:ext cx="914400" cy="91440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837545" y="1327150"/>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zh-CN" altLang="en-US"/>
              <a:t>演示</a:t>
            </a:r>
            <a:r>
              <a:rPr lang="zh-CN" altLang="en-US"/>
              <a:t>视频</a:t>
            </a:r>
            <a:endParaRPr lang="zh-CN" altLang="en-US"/>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111">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939165" y="1327150"/>
            <a:ext cx="9705975" cy="481393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spc="300" dirty="0">
                <a:solidFill>
                  <a:schemeClr val="tx1">
                    <a:lumMod val="85000"/>
                    <a:lumOff val="15000"/>
                  </a:schemeClr>
                </a:solidFill>
                <a:latin typeface="+mn-ea"/>
                <a:sym typeface="+mn-ea"/>
              </a:rPr>
              <a:t>背景</a:t>
            </a:r>
            <a:r>
              <a:rPr lang="zh-CN" altLang="en-US" spc="300" dirty="0">
                <a:solidFill>
                  <a:schemeClr val="tx1">
                    <a:lumMod val="85000"/>
                    <a:lumOff val="15000"/>
                  </a:schemeClr>
                </a:solidFill>
                <a:latin typeface="+mn-ea"/>
                <a:sym typeface="+mn-ea"/>
              </a:rPr>
              <a:t>意义</a:t>
            </a:r>
            <a:endParaRPr lang="zh-CN" altLang="en-US" spc="300" dirty="0">
              <a:solidFill>
                <a:schemeClr val="tx1">
                  <a:lumMod val="85000"/>
                  <a:lumOff val="15000"/>
                </a:schemeClr>
              </a:solidFill>
              <a:latin typeface="+mn-ea"/>
              <a:sym typeface="+mn-ea"/>
            </a:endParaRPr>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应用示例展示</a:t>
            </a:r>
            <a:r>
              <a:rPr lang="en-US" altLang="zh-CN"/>
              <a:t>1</a:t>
            </a:r>
            <a:endParaRPr lang="en-US" altLang="zh-CN"/>
          </a:p>
        </p:txBody>
      </p:sp>
      <p:sp>
        <p:nvSpPr>
          <p:cNvPr id="3" name="文本框 2"/>
          <p:cNvSpPr txBox="1"/>
          <p:nvPr/>
        </p:nvSpPr>
        <p:spPr>
          <a:xfrm>
            <a:off x="1200150" y="1412875"/>
            <a:ext cx="9441815" cy="1433195"/>
          </a:xfrm>
          <a:prstGeom prst="rect">
            <a:avLst/>
          </a:prstGeom>
        </p:spPr>
        <p:txBody>
          <a:bodyPr wrap="square">
            <a:spAutoFit/>
          </a:bodyPr>
          <a:p>
            <a:pPr marL="12065" indent="0" algn="l" defTabSz="266700" eaLnBrk="0" fontAlgn="base">
              <a:lnSpc>
                <a:spcPct val="118000"/>
              </a:lnSpc>
              <a:spcBef>
                <a:spcPct val="0"/>
              </a:spcBef>
              <a:spcAft>
                <a:spcPct val="0"/>
              </a:spcAft>
            </a:pPr>
            <a:r>
              <a:rPr lang="zh-CN" altLang="en-US" sz="2000"/>
              <a:t>案例</a:t>
            </a:r>
            <a:r>
              <a:rPr lang="en-US" altLang="zh-CN" sz="2000"/>
              <a:t>1: </a:t>
            </a:r>
            <a:r>
              <a:rPr lang="zh-CN" altLang="en-US" sz="1800"/>
              <a:t>考虑一下史蒂夫，他是一家初创公司的 JavaScript 开发人员，正在为他们的在线会议应用程序寻找一个开源的日历组件。在GitHub 上进行快速搜索后，并通过</a:t>
            </a:r>
            <a:r>
              <a:rPr lang="zh-CN" altLang="en-US" sz="1800">
                <a:solidFill>
                  <a:srgbClr val="FF0000"/>
                </a:solidFill>
              </a:rPr>
              <a:t>项目标签类型功能</a:t>
            </a:r>
            <a:r>
              <a:rPr lang="zh-CN" altLang="en-US" sz="1800"/>
              <a:t>分析</a:t>
            </a:r>
            <a:r>
              <a:rPr lang="en-US" altLang="zh-CN" sz="1800"/>
              <a:t>，</a:t>
            </a:r>
            <a:r>
              <a:rPr lang="zh-CN" altLang="en-US" sz="1800"/>
              <a:t>史蒂夫将选择范围缩小到了两个组件</a:t>
            </a:r>
            <a:r>
              <a:rPr lang="en-US" altLang="zh-CN" sz="1800"/>
              <a:t> </a:t>
            </a:r>
            <a:r>
              <a:rPr lang="zh-CN" altLang="en-US" sz="1800"/>
              <a:t>A 和 B 。通过提供的</a:t>
            </a:r>
            <a:r>
              <a:rPr lang="zh-CN" altLang="en-US" sz="1800">
                <a:solidFill>
                  <a:srgbClr val="FF0000"/>
                </a:solidFill>
              </a:rPr>
              <a:t>数据图表</a:t>
            </a:r>
            <a:r>
              <a:rPr lang="zh-CN" altLang="en-US" sz="1800"/>
              <a:t>对项目进行了初步的数据了解</a:t>
            </a:r>
            <a:r>
              <a:rPr lang="en-US" altLang="zh-CN" sz="1800"/>
              <a:t>。</a:t>
            </a:r>
            <a:r>
              <a:rPr lang="zh-CN" altLang="en-US" sz="1800"/>
              <a:t>并且在后续的项目深入了解时</a:t>
            </a:r>
            <a:r>
              <a:rPr lang="en-US" altLang="zh-CN" sz="1800"/>
              <a:t>，</a:t>
            </a:r>
            <a:r>
              <a:rPr lang="zh-CN" altLang="en-US" sz="1800"/>
              <a:t>应用</a:t>
            </a:r>
            <a:r>
              <a:rPr lang="en-US" altLang="zh-CN" sz="1800">
                <a:solidFill>
                  <a:srgbClr val="FF0000"/>
                </a:solidFill>
              </a:rPr>
              <a:t>OSS-GPT</a:t>
            </a:r>
            <a:r>
              <a:rPr lang="zh-CN" altLang="en-US" sz="1800"/>
              <a:t>对项目内容进行了熟悉</a:t>
            </a:r>
            <a:r>
              <a:rPr lang="en-US" altLang="zh-CN" sz="1800"/>
              <a:t>。</a:t>
            </a:r>
            <a:endParaRPr lang="en-US" altLang="zh-CN" sz="1800"/>
          </a:p>
        </p:txBody>
      </p:sp>
      <p:sp>
        <p:nvSpPr>
          <p:cNvPr id="2" name="圆角矩形 1"/>
          <p:cNvSpPr/>
          <p:nvPr/>
        </p:nvSpPr>
        <p:spPr>
          <a:xfrm>
            <a:off x="6710680" y="2834640"/>
            <a:ext cx="2786380" cy="6096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repo-header-labels</a:t>
            </a:r>
            <a:endParaRPr lang="zh-CN" altLang="en-US"/>
          </a:p>
        </p:txBody>
      </p:sp>
      <p:sp>
        <p:nvSpPr>
          <p:cNvPr id="4" name="圆角矩形 3"/>
          <p:cNvSpPr/>
          <p:nvPr/>
        </p:nvSpPr>
        <p:spPr>
          <a:xfrm>
            <a:off x="6710680" y="4297680"/>
            <a:ext cx="2786380" cy="6096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project-contribution-network</a:t>
            </a:r>
            <a:endParaRPr lang="zh-CN" altLang="en-US"/>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290445" y="2834640"/>
            <a:ext cx="3769360" cy="645160"/>
          </a:xfrm>
          <a:prstGeom prst="rect">
            <a:avLst/>
          </a:prstGeom>
          <a:noFill/>
        </p:spPr>
        <p:txBody>
          <a:bodyPr wrap="square" rtlCol="0">
            <a:spAutoFit/>
          </a:bodyPr>
          <a:p>
            <a:pPr indent="457200" fontAlgn="auto"/>
            <a:r>
              <a:rPr lang="zh-CN" altLang="en-US">
                <a:sym typeface="+mn-ea"/>
              </a:rPr>
              <a:t>利用</a:t>
            </a:r>
            <a:r>
              <a:rPr lang="zh-CN" altLang="en-US" b="1">
                <a:solidFill>
                  <a:schemeClr val="accent1"/>
                </a:solidFill>
                <a:sym typeface="+mn-ea"/>
              </a:rPr>
              <a:t>功能5</a:t>
            </a:r>
            <a:r>
              <a:rPr lang="zh-CN" altLang="en-US">
                <a:sym typeface="+mn-ea"/>
              </a:rPr>
              <a:t>，他发现项目A的参与者数量更多</a:t>
            </a:r>
            <a:r>
              <a:rPr lang="en-US" altLang="zh-CN">
                <a:solidFill>
                  <a:srgbClr val="000000"/>
                </a:solidFill>
                <a:latin typeface="宋体" pitchFamily="2" charset="-122"/>
                <a:ea typeface="宋体" pitchFamily="2" charset="-122"/>
                <a:sym typeface="+mn-ea"/>
              </a:rPr>
              <a:t> </a:t>
            </a:r>
            <a:endParaRPr lang="zh-CN" altLang="en-US"/>
          </a:p>
        </p:txBody>
      </p:sp>
      <p:sp>
        <p:nvSpPr>
          <p:cNvPr id="7" name="文本框 6"/>
          <p:cNvSpPr txBox="1"/>
          <p:nvPr/>
        </p:nvSpPr>
        <p:spPr>
          <a:xfrm>
            <a:off x="2290445" y="4297680"/>
            <a:ext cx="4064000" cy="645160"/>
          </a:xfrm>
          <a:prstGeom prst="rect">
            <a:avLst/>
          </a:prstGeom>
          <a:noFill/>
        </p:spPr>
        <p:txBody>
          <a:bodyPr wrap="square" rtlCol="0">
            <a:spAutoFit/>
          </a:bodyPr>
          <a:p>
            <a:pPr indent="457200" fontAlgn="auto"/>
            <a:r>
              <a:rPr lang="zh-CN" altLang="en-US">
                <a:sym typeface="+mn-ea"/>
              </a:rPr>
              <a:t>利用</a:t>
            </a:r>
            <a:r>
              <a:rPr lang="zh-CN" altLang="en-US" b="1">
                <a:solidFill>
                  <a:schemeClr val="accent1"/>
                </a:solidFill>
                <a:sym typeface="+mn-ea"/>
              </a:rPr>
              <a:t>功能1</a:t>
            </a:r>
            <a:r>
              <a:rPr lang="en-US" altLang="zh-CN" b="1">
                <a:solidFill>
                  <a:schemeClr val="accent1"/>
                </a:solidFill>
                <a:sym typeface="+mn-ea"/>
              </a:rPr>
              <a:t>3</a:t>
            </a:r>
            <a:r>
              <a:rPr lang="zh-CN" altLang="en-US">
                <a:sym typeface="+mn-ea"/>
              </a:rPr>
              <a:t>，他意识到与项目B 相关的大多数项目都来自知名公司</a:t>
            </a:r>
            <a:endParaRPr lang="zh-CN" altLang="en-US"/>
          </a:p>
        </p:txBody>
      </p:sp>
      <p:sp>
        <p:nvSpPr>
          <p:cNvPr id="8" name="文本框 7"/>
          <p:cNvSpPr txBox="1"/>
          <p:nvPr/>
        </p:nvSpPr>
        <p:spPr>
          <a:xfrm>
            <a:off x="1200150" y="5598160"/>
            <a:ext cx="9441180" cy="645160"/>
          </a:xfrm>
          <a:prstGeom prst="rect">
            <a:avLst/>
          </a:prstGeom>
          <a:noFill/>
        </p:spPr>
        <p:txBody>
          <a:bodyPr wrap="square" rtlCol="0">
            <a:spAutoFit/>
          </a:bodyPr>
          <a:p>
            <a:pPr algn="ctr"/>
            <a:r>
              <a:rPr lang="zh-CN" altLang="en-US">
                <a:sym typeface="+mn-ea"/>
              </a:rPr>
              <a:t>考虑到这些信息，史蒂夫决定选择项目B, </a:t>
            </a:r>
            <a:endParaRPr lang="zh-CN" altLang="en-US">
              <a:sym typeface="+mn-ea"/>
            </a:endParaRPr>
          </a:p>
          <a:p>
            <a:pPr algn="ctr"/>
            <a:r>
              <a:rPr lang="zh-CN" altLang="en-US">
                <a:sym typeface="+mn-ea"/>
              </a:rPr>
              <a:t>因为他相信来自知名公司的开发人员更有可能交付成熟和强大的产品</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custDataLst>
              <p:tags r:id="rId1"/>
            </p:custDataLst>
          </p:nvPr>
        </p:nvSpPr>
        <p:spPr>
          <a:xfrm flipH="1">
            <a:off x="11680457" y="5709056"/>
            <a:ext cx="511543" cy="1148944"/>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806" h="1809">
                <a:moveTo>
                  <a:pt x="0" y="0"/>
                </a:moveTo>
                <a:lnTo>
                  <a:pt x="806" y="1809"/>
                </a:lnTo>
                <a:lnTo>
                  <a:pt x="0" y="1809"/>
                </a:lnTo>
                <a:lnTo>
                  <a:pt x="0" y="0"/>
                </a:lnTo>
                <a:close/>
              </a:path>
            </a:pathLst>
          </a:cu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 name="标题 2"/>
          <p:cNvSpPr>
            <a:spLocks noGrp="1"/>
          </p:cNvSpPr>
          <p:nvPr>
            <p:ph type="title"/>
            <p:custDataLst>
              <p:tags r:id="rId2"/>
            </p:custDataLst>
          </p:nvPr>
        </p:nvSpPr>
        <p:spPr>
          <a:xfrm>
            <a:off x="922714" y="397193"/>
            <a:ext cx="5488165" cy="792000"/>
          </a:xfrm>
        </p:spPr>
        <p:txBody>
          <a:bodyPr anchor="b"/>
          <a:lstStyle/>
          <a:p>
            <a:pPr algn="l"/>
            <a:r>
              <a:rPr lang="zh-CN" altLang="en-US">
                <a:sym typeface="+mn-ea"/>
              </a:rPr>
              <a:t>应用示例展示</a:t>
            </a:r>
            <a:r>
              <a:rPr lang="en-US" altLang="zh-CN">
                <a:sym typeface="+mn-ea"/>
              </a:rPr>
              <a:t>2</a:t>
            </a:r>
            <a:endParaRPr lang="en-US" altLang="zh-CN" dirty="0">
              <a:sym typeface="+mn-ea"/>
            </a:endParaRPr>
          </a:p>
        </p:txBody>
      </p:sp>
      <p:sp>
        <p:nvSpPr>
          <p:cNvPr id="2" name="矩形 1"/>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圆角矩形 4"/>
          <p:cNvSpPr/>
          <p:nvPr/>
        </p:nvSpPr>
        <p:spPr>
          <a:xfrm>
            <a:off x="6437630" y="3429000"/>
            <a:ext cx="2786380" cy="6096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repo-activity-racing-bar</a:t>
            </a:r>
            <a:endParaRPr lang="zh-CN" altLang="en-US"/>
          </a:p>
        </p:txBody>
      </p:sp>
      <p:sp>
        <p:nvSpPr>
          <p:cNvPr id="6" name="文本框 5"/>
          <p:cNvSpPr txBox="1"/>
          <p:nvPr/>
        </p:nvSpPr>
        <p:spPr>
          <a:xfrm>
            <a:off x="1200150" y="1777365"/>
            <a:ext cx="9441815" cy="780415"/>
          </a:xfrm>
          <a:prstGeom prst="rect">
            <a:avLst/>
          </a:prstGeom>
        </p:spPr>
        <p:txBody>
          <a:bodyPr wrap="square">
            <a:spAutoFit/>
          </a:bodyPr>
          <a:p>
            <a:pPr marL="12065" indent="0" algn="l" defTabSz="266700" eaLnBrk="0" fontAlgn="base">
              <a:lnSpc>
                <a:spcPct val="118000"/>
              </a:lnSpc>
              <a:spcBef>
                <a:spcPct val="0"/>
              </a:spcBef>
              <a:spcAft>
                <a:spcPct val="0"/>
              </a:spcAft>
            </a:pPr>
            <a:r>
              <a:rPr lang="zh-CN" altLang="en-US" sz="2000">
                <a:sym typeface="+mn-ea"/>
              </a:rPr>
              <a:t>案例</a:t>
            </a:r>
            <a:r>
              <a:rPr lang="en-US" altLang="zh-CN" sz="2000">
                <a:sym typeface="+mn-ea"/>
              </a:rPr>
              <a:t>2: </a:t>
            </a:r>
            <a:r>
              <a:rPr lang="zh-CN" altLang="en-US">
                <a:sym typeface="+mn-ea"/>
              </a:rPr>
              <a:t>弗兰克负责一个大规模的开源项目，他希望任命在过去六个月中积极为该项目做出贡献的代码库维护人员。</a:t>
            </a:r>
            <a:endParaRPr lang="zh-CN" altLang="en-US" sz="1800"/>
          </a:p>
        </p:txBody>
      </p:sp>
      <p:sp>
        <p:nvSpPr>
          <p:cNvPr id="7" name="文本框 6"/>
          <p:cNvSpPr txBox="1"/>
          <p:nvPr/>
        </p:nvSpPr>
        <p:spPr>
          <a:xfrm>
            <a:off x="2235835" y="3217545"/>
            <a:ext cx="3769360" cy="1198880"/>
          </a:xfrm>
          <a:prstGeom prst="rect">
            <a:avLst/>
          </a:prstGeom>
          <a:noFill/>
        </p:spPr>
        <p:txBody>
          <a:bodyPr wrap="square" rtlCol="0">
            <a:spAutoFit/>
          </a:bodyPr>
          <a:p>
            <a:pPr indent="457200" fontAlgn="auto"/>
            <a:r>
              <a:rPr lang="zh-CN" altLang="en-US">
                <a:sym typeface="+mn-ea"/>
              </a:rPr>
              <a:t>利用</a:t>
            </a:r>
            <a:r>
              <a:rPr lang="zh-CN" altLang="en-US" b="1">
                <a:solidFill>
                  <a:schemeClr val="accent1"/>
                </a:solidFill>
                <a:sym typeface="+mn-ea"/>
              </a:rPr>
              <a:t>功能</a:t>
            </a:r>
            <a:r>
              <a:rPr lang="en-US" altLang="zh-CN" b="1">
                <a:solidFill>
                  <a:schemeClr val="accent1"/>
                </a:solidFill>
                <a:sym typeface="+mn-ea"/>
              </a:rPr>
              <a:t>9</a:t>
            </a:r>
            <a:r>
              <a:rPr lang="zh-CN" altLang="en-US">
                <a:sym typeface="+mn-ea"/>
              </a:rPr>
              <a:t>，</a:t>
            </a:r>
            <a:r>
              <a:rPr lang="zh-CN" altLang="en-US">
                <a:sym typeface="+mn-ea"/>
              </a:rPr>
              <a:t>他确定了两个潜在的候选人，并访问了他们的个人资料，查看了三个开发者功能提供的信息</a:t>
            </a:r>
            <a:endParaRPr lang="zh-CN" altLang="en-US"/>
          </a:p>
        </p:txBody>
      </p:sp>
      <p:sp>
        <p:nvSpPr>
          <p:cNvPr id="8" name="文本框 7"/>
          <p:cNvSpPr txBox="1"/>
          <p:nvPr/>
        </p:nvSpPr>
        <p:spPr>
          <a:xfrm>
            <a:off x="1200150" y="5003800"/>
            <a:ext cx="9441180" cy="645160"/>
          </a:xfrm>
          <a:prstGeom prst="rect">
            <a:avLst/>
          </a:prstGeom>
          <a:noFill/>
        </p:spPr>
        <p:txBody>
          <a:bodyPr wrap="square" rtlCol="0">
            <a:spAutoFit/>
          </a:bodyPr>
          <a:p>
            <a:pPr algn="ctr"/>
            <a:r>
              <a:rPr lang="zh-CN" altLang="en-US">
                <a:sym typeface="+mn-ea"/>
              </a:rPr>
              <a:t>经过仔细考虑，弗兰克得出结论:</a:t>
            </a:r>
            <a:endParaRPr lang="zh-CN" altLang="en-US">
              <a:sym typeface="+mn-ea"/>
            </a:endParaRPr>
          </a:p>
          <a:p>
            <a:pPr algn="ctr"/>
            <a:r>
              <a:rPr lang="zh-CN" altLang="en-US">
                <a:sym typeface="+mn-ea"/>
              </a:rPr>
              <a:t>两个候选人都值得信赖，适合担任维护员的角色</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应用示例展示</a:t>
            </a:r>
            <a:r>
              <a:rPr lang="en-US" altLang="zh-CN">
                <a:sym typeface="+mn-ea"/>
              </a:rPr>
              <a:t>3</a:t>
            </a:r>
            <a:endParaRPr lang="en-US" altLang="zh-CN">
              <a:sym typeface="+mn-ea"/>
            </a:endParaRPr>
          </a:p>
        </p:txBody>
      </p:sp>
      <p:sp>
        <p:nvSpPr>
          <p:cNvPr id="4" name="矩形 3"/>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 name="组合 12"/>
          <p:cNvGrpSpPr/>
          <p:nvPr/>
        </p:nvGrpSpPr>
        <p:grpSpPr>
          <a:xfrm>
            <a:off x="6513830" y="2501900"/>
            <a:ext cx="2786380" cy="2707005"/>
            <a:chOff x="10258" y="4196"/>
            <a:chExt cx="4388" cy="4263"/>
          </a:xfrm>
        </p:grpSpPr>
        <p:sp>
          <p:nvSpPr>
            <p:cNvPr id="5" name="圆角矩形 4"/>
            <p:cNvSpPr/>
            <p:nvPr/>
          </p:nvSpPr>
          <p:spPr>
            <a:xfrm>
              <a:off x="10258" y="4196"/>
              <a:ext cx="4388" cy="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project-contribution-network</a:t>
              </a:r>
              <a:endParaRPr lang="zh-CN" altLang="en-US"/>
            </a:p>
          </p:txBody>
        </p:sp>
        <p:sp>
          <p:nvSpPr>
            <p:cNvPr id="6" name="圆角矩形 5"/>
            <p:cNvSpPr/>
            <p:nvPr/>
          </p:nvSpPr>
          <p:spPr>
            <a:xfrm>
              <a:off x="10258" y="5297"/>
              <a:ext cx="4388" cy="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project-ecosystem-network</a:t>
              </a:r>
              <a:endParaRPr lang="zh-CN" altLang="en-US"/>
            </a:p>
          </p:txBody>
        </p:sp>
        <p:sp>
          <p:nvSpPr>
            <p:cNvPr id="7" name="圆角矩形 6"/>
            <p:cNvSpPr/>
            <p:nvPr/>
          </p:nvSpPr>
          <p:spPr>
            <a:xfrm>
              <a:off x="10258" y="6398"/>
              <a:ext cx="4388" cy="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project-community-network</a:t>
              </a:r>
              <a:endParaRPr lang="zh-CN" altLang="en-US"/>
            </a:p>
          </p:txBody>
        </p:sp>
        <p:sp>
          <p:nvSpPr>
            <p:cNvPr id="9" name="圆角矩形 8"/>
            <p:cNvSpPr/>
            <p:nvPr/>
          </p:nvSpPr>
          <p:spPr>
            <a:xfrm>
              <a:off x="10258" y="7499"/>
              <a:ext cx="4388" cy="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buNone/>
              </a:pPr>
              <a:r>
                <a:rPr lang="zh-CN" altLang="en-US">
                  <a:sym typeface="+mn-ea"/>
                </a:rPr>
                <a:t>development-activity-network</a:t>
              </a:r>
              <a:endParaRPr lang="zh-CN" altLang="en-US"/>
            </a:p>
          </p:txBody>
        </p:sp>
      </p:grpSp>
      <p:sp>
        <p:nvSpPr>
          <p:cNvPr id="10" name="文本框 9"/>
          <p:cNvSpPr txBox="1"/>
          <p:nvPr/>
        </p:nvSpPr>
        <p:spPr>
          <a:xfrm>
            <a:off x="1200150" y="1461770"/>
            <a:ext cx="9441815" cy="780415"/>
          </a:xfrm>
          <a:prstGeom prst="rect">
            <a:avLst/>
          </a:prstGeom>
        </p:spPr>
        <p:txBody>
          <a:bodyPr wrap="square">
            <a:spAutoFit/>
          </a:bodyPr>
          <a:p>
            <a:pPr marL="12065" indent="0" algn="l" defTabSz="266700" eaLnBrk="0" fontAlgn="base">
              <a:lnSpc>
                <a:spcPct val="118000"/>
              </a:lnSpc>
              <a:spcBef>
                <a:spcPct val="0"/>
              </a:spcBef>
              <a:spcAft>
                <a:spcPct val="0"/>
              </a:spcAft>
            </a:pPr>
            <a:r>
              <a:rPr lang="zh-CN" altLang="en-US" sz="2000">
                <a:sym typeface="+mn-ea"/>
              </a:rPr>
              <a:t>案例</a:t>
            </a:r>
            <a:r>
              <a:rPr lang="en-US" altLang="zh-CN" sz="2000">
                <a:sym typeface="+mn-ea"/>
              </a:rPr>
              <a:t>3：</a:t>
            </a:r>
            <a:r>
              <a:rPr lang="zh-CN" altLang="en-US">
                <a:sym typeface="+mn-ea"/>
              </a:rPr>
              <a:t>劳拉是一位寻找物联网人才的雇主，她在 GitHub 上探索  著名的开源物联网项目的库。</a:t>
            </a:r>
            <a:endParaRPr lang="zh-CN" altLang="en-US" sz="1800"/>
          </a:p>
        </p:txBody>
      </p:sp>
      <p:sp>
        <p:nvSpPr>
          <p:cNvPr id="11" name="文本框 10"/>
          <p:cNvSpPr txBox="1"/>
          <p:nvPr/>
        </p:nvSpPr>
        <p:spPr>
          <a:xfrm>
            <a:off x="2235835" y="3394075"/>
            <a:ext cx="3769360" cy="922020"/>
          </a:xfrm>
          <a:prstGeom prst="rect">
            <a:avLst/>
          </a:prstGeom>
          <a:noFill/>
        </p:spPr>
        <p:txBody>
          <a:bodyPr wrap="square" rtlCol="0">
            <a:spAutoFit/>
          </a:bodyPr>
          <a:p>
            <a:pPr indent="457200" fontAlgn="auto"/>
            <a:r>
              <a:rPr lang="zh-CN" altLang="en-US">
                <a:sym typeface="+mn-ea"/>
              </a:rPr>
              <a:t>在</a:t>
            </a:r>
            <a:r>
              <a:rPr lang="zh-CN" altLang="en-US" b="1">
                <a:solidFill>
                  <a:schemeClr val="accent1"/>
                </a:solidFill>
                <a:sym typeface="+mn-ea"/>
              </a:rPr>
              <a:t>功能1</a:t>
            </a:r>
            <a:r>
              <a:rPr lang="en-US" altLang="zh-CN" b="1">
                <a:solidFill>
                  <a:schemeClr val="accent1"/>
                </a:solidFill>
                <a:sym typeface="+mn-ea"/>
              </a:rPr>
              <a:t>3</a:t>
            </a:r>
            <a:r>
              <a:rPr lang="zh-CN" altLang="en-US" b="1">
                <a:solidFill>
                  <a:schemeClr val="accent1"/>
                </a:solidFill>
                <a:sym typeface="+mn-ea"/>
              </a:rPr>
              <a:t>-1</a:t>
            </a:r>
            <a:r>
              <a:rPr lang="en-US" altLang="zh-CN" b="1">
                <a:solidFill>
                  <a:schemeClr val="accent1"/>
                </a:solidFill>
                <a:sym typeface="+mn-ea"/>
              </a:rPr>
              <a:t>6</a:t>
            </a:r>
            <a:r>
              <a:rPr lang="zh-CN" altLang="en-US">
                <a:sym typeface="+mn-ea"/>
              </a:rPr>
              <a:t>的帮助下，劳拉成功识别了几位出色的候选人，并向他们发送了工作邀请</a:t>
            </a:r>
            <a:endParaRPr lang="zh-CN" altLang="en-US"/>
          </a:p>
        </p:txBody>
      </p:sp>
      <p:sp>
        <p:nvSpPr>
          <p:cNvPr id="12" name="文本框 11"/>
          <p:cNvSpPr txBox="1"/>
          <p:nvPr/>
        </p:nvSpPr>
        <p:spPr>
          <a:xfrm>
            <a:off x="1200785" y="5537200"/>
            <a:ext cx="9441180" cy="645160"/>
          </a:xfrm>
          <a:prstGeom prst="rect">
            <a:avLst/>
          </a:prstGeom>
          <a:noFill/>
        </p:spPr>
        <p:txBody>
          <a:bodyPr wrap="square" rtlCol="0">
            <a:spAutoFit/>
          </a:bodyPr>
          <a:p>
            <a:pPr algn="ctr"/>
            <a:r>
              <a:rPr lang="zh-CN" altLang="en-US">
                <a:sym typeface="+mn-ea"/>
              </a:rPr>
              <a:t>最终</a:t>
            </a:r>
            <a:endParaRPr lang="zh-CN" altLang="en-US">
              <a:sym typeface="+mn-ea"/>
            </a:endParaRPr>
          </a:p>
          <a:p>
            <a:pPr algn="ctr"/>
            <a:r>
              <a:rPr lang="zh-CN" altLang="en-US">
                <a:sym typeface="+mn-ea"/>
              </a:rPr>
              <a:t>她招聘到了一位具备必要技能和专业知识的理想候选人</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spc="300" dirty="0">
                <a:solidFill>
                  <a:schemeClr val="tx1">
                    <a:lumMod val="85000"/>
                    <a:lumOff val="15000"/>
                  </a:schemeClr>
                </a:solidFill>
                <a:latin typeface="+mn-ea"/>
                <a:sym typeface="+mn-ea"/>
              </a:rPr>
              <a:t>开源实践</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05</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开源</a:t>
            </a:r>
            <a:r>
              <a:rPr lang="zh-CN" altLang="en-US">
                <a:sym typeface="+mn-ea"/>
              </a:rPr>
              <a:t>实践</a:t>
            </a:r>
            <a:endParaRPr lang="zh-CN" altLang="en-US">
              <a:sym typeface="+mn-ea"/>
            </a:endParaRPr>
          </a:p>
        </p:txBody>
      </p:sp>
      <p:sp>
        <p:nvSpPr>
          <p:cNvPr id="4" name="矩形 3"/>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1775460" y="1374775"/>
            <a:ext cx="8662035" cy="2584450"/>
          </a:xfrm>
          <a:prstGeom prst="rect">
            <a:avLst/>
          </a:prstGeom>
          <a:noFill/>
        </p:spPr>
        <p:txBody>
          <a:bodyPr wrap="square" rtlCol="0">
            <a:spAutoFit/>
          </a:bodyPr>
          <a:p>
            <a:r>
              <a:rPr lang="zh-CN" altLang="en-US"/>
              <a:t>本项目充分利用</a:t>
            </a:r>
            <a:r>
              <a:rPr lang="en-US" altLang="zh-CN"/>
              <a:t> GitHub </a:t>
            </a:r>
            <a:r>
              <a:rPr lang="zh-CN" altLang="en-US"/>
              <a:t>平台进行高效协作，贯穿项目开发的全流程，展现了开源实践的最佳实践。在具体实施中，预定义了多种</a:t>
            </a:r>
            <a:r>
              <a:rPr lang="en-US" altLang="zh-CN"/>
              <a:t> Issue </a:t>
            </a:r>
            <a:r>
              <a:rPr lang="zh-CN" altLang="en-US"/>
              <a:t>类型及其模板，为问题追踪和讨论提供了标准化和便捷性；同时，预设了</a:t>
            </a:r>
            <a:r>
              <a:rPr lang="en-US" altLang="zh-CN"/>
              <a:t> Pull Request</a:t>
            </a:r>
            <a:r>
              <a:rPr lang="zh-CN" altLang="en-US"/>
              <a:t>（</a:t>
            </a:r>
            <a:r>
              <a:rPr lang="en-US" altLang="zh-CN"/>
              <a:t>PR</a:t>
            </a:r>
            <a:r>
              <a:rPr lang="zh-CN" altLang="en-US"/>
              <a:t>）的贡献模板，确保代码提交流程的一致性和可读性。</a:t>
            </a:r>
            <a:endParaRPr lang="zh-CN" altLang="en-US"/>
          </a:p>
          <a:p>
            <a:endParaRPr lang="en-US" altLang="zh-CN"/>
          </a:p>
          <a:p>
            <a:r>
              <a:rPr lang="zh-CN" altLang="en-US"/>
              <a:t>通过这些实践，项目团队实现了高效的协作机制，降低了贡献门槛，鼓励社区成员积极参与。同时，标准化的模板设计使得问题反馈和代码贡献的流程更加清晰、规范，为项目的长期发展奠定了坚实的基础。这种基于</a:t>
            </a:r>
            <a:r>
              <a:rPr lang="en-US" altLang="zh-CN"/>
              <a:t> GitHub </a:t>
            </a:r>
            <a:r>
              <a:rPr lang="zh-CN" altLang="en-US"/>
              <a:t>平台的开放协作模式，不仅提升了团队的生产力，还体现了开源社区的协作精神</a:t>
            </a:r>
            <a:r>
              <a:rPr lang="en-US" altLang="zh-CN"/>
              <a:t>。</a:t>
            </a:r>
            <a:endParaRPr lang="en-US" altLang="zh-CN"/>
          </a:p>
        </p:txBody>
      </p:sp>
      <p:pic>
        <p:nvPicPr>
          <p:cNvPr id="8" name="图片 7"/>
          <p:cNvPicPr>
            <a:picLocks noChangeAspect="1"/>
          </p:cNvPicPr>
          <p:nvPr/>
        </p:nvPicPr>
        <p:blipFill>
          <a:blip r:embed="rId2"/>
          <a:stretch>
            <a:fillRect/>
          </a:stretch>
        </p:blipFill>
        <p:spPr>
          <a:xfrm>
            <a:off x="344170" y="4347845"/>
            <a:ext cx="4458335" cy="1028700"/>
          </a:xfrm>
          <a:prstGeom prst="rect">
            <a:avLst/>
          </a:prstGeom>
          <a:ln>
            <a:solidFill>
              <a:schemeClr val="tx1"/>
            </a:solidFill>
          </a:ln>
        </p:spPr>
      </p:pic>
      <p:pic>
        <p:nvPicPr>
          <p:cNvPr id="14" name="图片 13"/>
          <p:cNvPicPr>
            <a:picLocks noChangeAspect="1"/>
          </p:cNvPicPr>
          <p:nvPr/>
        </p:nvPicPr>
        <p:blipFill>
          <a:blip r:embed="rId3"/>
          <a:stretch>
            <a:fillRect/>
          </a:stretch>
        </p:blipFill>
        <p:spPr>
          <a:xfrm>
            <a:off x="4575810" y="4093845"/>
            <a:ext cx="4307840" cy="2158365"/>
          </a:xfrm>
          <a:prstGeom prst="rect">
            <a:avLst/>
          </a:prstGeom>
          <a:ln>
            <a:solidFill>
              <a:schemeClr val="tx1"/>
            </a:solidFill>
          </a:ln>
        </p:spPr>
      </p:pic>
      <p:pic>
        <p:nvPicPr>
          <p:cNvPr id="15" name="图片 14"/>
          <p:cNvPicPr>
            <a:picLocks noChangeAspect="1"/>
          </p:cNvPicPr>
          <p:nvPr/>
        </p:nvPicPr>
        <p:blipFill>
          <a:blip r:embed="rId4"/>
          <a:stretch>
            <a:fillRect/>
          </a:stretch>
        </p:blipFill>
        <p:spPr>
          <a:xfrm>
            <a:off x="9184640" y="3983990"/>
            <a:ext cx="2482850" cy="2378710"/>
          </a:xfrm>
          <a:prstGeom prst="rect">
            <a:avLst/>
          </a:prstGeom>
          <a:ln>
            <a:solidFill>
              <a:schemeClr val="tx1"/>
            </a:solidFill>
          </a:ln>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谢谢</a:t>
            </a:r>
            <a:endParaRPr lang="en-US" altLang="zh-CN"/>
          </a:p>
        </p:txBody>
      </p:sp>
      <p:sp>
        <p:nvSpPr>
          <p:cNvPr id="10" name="署名"/>
          <p:cNvSpPr>
            <a:spLocks noGrp="1"/>
          </p:cNvSpPr>
          <p:nvPr>
            <p:ph type="body" sz="quarter" idx="17"/>
            <p:custDataLst>
              <p:tags r:id="rId2"/>
            </p:custDataLst>
          </p:nvPr>
        </p:nvSpPr>
        <p:spPr/>
        <p:txBody>
          <a:bodyPr/>
          <a:lstStyle/>
          <a:p>
            <a:r>
              <a:rPr lang="zh-CN" altLang="en-US"/>
              <a:t>汇报人：</a:t>
            </a:r>
            <a:r>
              <a:rPr lang="en-US" altLang="zh-CN"/>
              <a:t>X-Team</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en-US" altLang="zh-CN" sz="2445">
                <a:sym typeface="+mn-ea"/>
              </a:rPr>
              <a:t>HyperCRX-IntelliOps：</a:t>
            </a:r>
            <a:r>
              <a:rPr lang="zh-CN" altLang="en-US" sz="2445">
                <a:sym typeface="+mn-ea"/>
              </a:rPr>
              <a:t>赋能开源洞察及开源运营的全面自动化工具</a:t>
            </a:r>
            <a:endParaRPr lang="zh-CN" altLang="en-US" sz="2445"/>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p:nvPr/>
        </p:nvPicPr>
        <p:blipFill>
          <a:blip r:embed="rId2"/>
          <a:srcRect l="16434" t="1617" r="15900" b="921"/>
          <a:stretch>
            <a:fillRect/>
          </a:stretch>
        </p:blipFill>
        <p:spPr>
          <a:xfrm>
            <a:off x="0" y="4401820"/>
            <a:ext cx="2493010" cy="2400300"/>
          </a:xfrm>
          <a:prstGeom prst="rect">
            <a:avLst/>
          </a:prstGeom>
        </p:spPr>
      </p:pic>
      <p:sp>
        <p:nvSpPr>
          <p:cNvPr id="11" name="文本框 10"/>
          <p:cNvSpPr txBox="1"/>
          <p:nvPr/>
        </p:nvSpPr>
        <p:spPr>
          <a:xfrm>
            <a:off x="2459355" y="1685925"/>
            <a:ext cx="7965440" cy="4348480"/>
          </a:xfrm>
          <a:prstGeom prst="rect">
            <a:avLst/>
          </a:prstGeom>
          <a:noFill/>
        </p:spPr>
        <p:txBody>
          <a:bodyPr wrap="square" rtlCol="0" anchor="t">
            <a:noAutofit/>
          </a:bodyPr>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在全球开源软件项目不断增长的背景下，</a:t>
            </a:r>
            <a:r>
              <a:rPr lang="zh-CN" altLang="en-US" sz="2400" b="1">
                <a:solidFill>
                  <a:srgbClr val="FF0000"/>
                </a:solidFill>
                <a:uFillTx/>
                <a:latin typeface="Times New Roman" panose="02020503050405090304" charset="0"/>
                <a:ea typeface="宋体-简" panose="02010800040101010101" charset="-122"/>
                <a:sym typeface="+mn-ea"/>
              </a:rPr>
              <a:t>GitHub已成为全球最大的开源平台</a:t>
            </a:r>
            <a:r>
              <a:rPr lang="zh-CN" altLang="en-US" sz="2400">
                <a:solidFill>
                  <a:schemeClr val="tx1"/>
                </a:solidFill>
                <a:uFillTx/>
                <a:latin typeface="Times New Roman" panose="02020503050405090304" charset="0"/>
                <a:ea typeface="宋体-简" panose="02010800040101010101" charset="-122"/>
                <a:sym typeface="+mn-ea"/>
              </a:rPr>
              <a:t>，托管的代码仓库数量已达到4.2亿个。2023年，GitHub的日志数据量突破14亿条，进一步巩固了其作为现代软件开发核心枢纽的地位。</a:t>
            </a:r>
            <a:endParaRPr lang="zh-CN" altLang="en-US" sz="2400">
              <a:solidFill>
                <a:schemeClr val="tx1"/>
              </a:solidFill>
              <a:uFillTx/>
              <a:latin typeface="Times New Roman" panose="02020503050405090304" charset="0"/>
              <a:ea typeface="宋体-简" panose="02010800040101010101" charset="-122"/>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这个庞大而活跃的开源平台不仅为软件开发者提供了一个协作环境，也为研究人员提供了丰富的数据资源和广泛的研究领域。</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GitHub平台的数据涵盖了从个人开发者的贡献模式、团队协作方式，到项目维护和社区健康状况等多个维度，为开发者行为、社区发展等问题的研究提供了独特的视角。</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通过对这些</a:t>
            </a:r>
            <a:r>
              <a:rPr lang="zh-CN" altLang="en-US" sz="2400" b="1">
                <a:solidFill>
                  <a:srgbClr val="FF0000"/>
                </a:solidFill>
                <a:uFillTx/>
                <a:latin typeface="Songti SC Bold" panose="02010800040101010101" charset="-122"/>
                <a:ea typeface="Songti SC Bold" panose="02010800040101010101" charset="-122"/>
                <a:sym typeface="+mn-ea"/>
              </a:rPr>
              <a:t>数据的深入分析</a:t>
            </a:r>
            <a:r>
              <a:rPr lang="zh-CN" altLang="en-US" sz="2400">
                <a:solidFill>
                  <a:schemeClr val="tx1"/>
                </a:solidFill>
                <a:uFillTx/>
                <a:latin typeface="Times New Roman" panose="02020503050405090304" charset="0"/>
                <a:ea typeface="宋体-简" panose="02010800040101010101" charset="-122"/>
                <a:sym typeface="+mn-ea"/>
              </a:rPr>
              <a:t>，可以获得关于开源生态的宝贵洞察以及为开源项目的健康运营提供有力帮助。</a:t>
            </a:r>
            <a:endParaRPr lang="zh-CN" altLang="en-US" sz="2400">
              <a:solidFill>
                <a:schemeClr val="tx1"/>
              </a:solidFill>
              <a:uFillTx/>
              <a:latin typeface="Times New Roman" panose="02020503050405090304" charset="0"/>
              <a:ea typeface="宋体-简" panose="02010800040101010101" charset="-122"/>
              <a:sym typeface="+mn-ea"/>
            </a:endParaRPr>
          </a:p>
          <a:p>
            <a:pPr indent="457200"/>
            <a:endParaRPr lang="zh-CN" altLang="en-US" sz="2400">
              <a:solidFill>
                <a:schemeClr val="tx1"/>
              </a:solidFill>
              <a:uFillTx/>
              <a:latin typeface="Times New Roman" panose="02020503050405090304" charset="0"/>
              <a:ea typeface="宋体-简" panose="02010800040101010101" charset="-122"/>
              <a:cs typeface="思源黑体 CN Normal" panose="020B0400000000000000"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en-US" altLang="zh-CN" sz="2445">
                <a:sym typeface="+mn-ea"/>
              </a:rPr>
              <a:t>HyperCRX-IntelliOps：</a:t>
            </a:r>
            <a:r>
              <a:rPr lang="zh-CN" altLang="en-US" sz="2445">
                <a:sym typeface="+mn-ea"/>
              </a:rPr>
              <a:t>赋能开源洞察及开源运营的全面自动化工具</a:t>
            </a:r>
            <a:endParaRPr lang="zh-CN" altLang="en-US" sz="2445"/>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p:nvPr/>
        </p:nvPicPr>
        <p:blipFill>
          <a:blip r:embed="rId2"/>
          <a:srcRect l="16434" t="1617" r="15900" b="921"/>
          <a:stretch>
            <a:fillRect/>
          </a:stretch>
        </p:blipFill>
        <p:spPr>
          <a:xfrm>
            <a:off x="0" y="4401820"/>
            <a:ext cx="2493010" cy="2400300"/>
          </a:xfrm>
          <a:prstGeom prst="rect">
            <a:avLst/>
          </a:prstGeom>
        </p:spPr>
      </p:pic>
      <p:sp>
        <p:nvSpPr>
          <p:cNvPr id="11" name="文本框 10"/>
          <p:cNvSpPr txBox="1"/>
          <p:nvPr/>
        </p:nvSpPr>
        <p:spPr>
          <a:xfrm>
            <a:off x="2459355" y="1685925"/>
            <a:ext cx="7965440" cy="4348480"/>
          </a:xfrm>
          <a:prstGeom prst="rect">
            <a:avLst/>
          </a:prstGeom>
          <a:noFill/>
        </p:spPr>
        <p:txBody>
          <a:bodyPr wrap="square" rtlCol="0" anchor="t">
            <a:noAutofit/>
          </a:bodyPr>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然而目前已有的一些开源洞察工具，如</a:t>
            </a:r>
            <a:r>
              <a:rPr lang="zh-CN" altLang="en-US" sz="2400" b="1">
                <a:solidFill>
                  <a:schemeClr val="tx1"/>
                </a:solidFill>
                <a:uFillTx/>
                <a:latin typeface="Times New Roman Bold" panose="02020503050405090304" charset="0"/>
                <a:ea typeface="宋体-简" panose="02010800040101010101" charset="-122"/>
                <a:cs typeface="Times New Roman Bold" panose="02020503050405090304" charset="0"/>
                <a:sym typeface="+mn-ea"/>
              </a:rPr>
              <a:t>StarHistory</a:t>
            </a:r>
            <a:r>
              <a:rPr lang="zh-CN" altLang="en-US" sz="2400">
                <a:solidFill>
                  <a:schemeClr val="tx1"/>
                </a:solidFill>
                <a:uFillTx/>
                <a:latin typeface="Times New Roman" panose="02020503050405090304" charset="0"/>
                <a:ea typeface="宋体-简" panose="02010800040101010101" charset="-122"/>
                <a:sym typeface="+mn-ea"/>
              </a:rPr>
              <a:t>展示了开源项目的star历史曲线；</a:t>
            </a:r>
            <a:r>
              <a:rPr lang="zh-CN" altLang="en-US" sz="2400" b="1">
                <a:solidFill>
                  <a:schemeClr val="tx1"/>
                </a:solidFill>
                <a:uFillTx/>
                <a:latin typeface="Times New Roman Bold" panose="02020503050405090304" charset="0"/>
                <a:ea typeface="宋体-简" panose="02010800040101010101" charset="-122"/>
                <a:cs typeface="Times New Roman Bold" panose="02020503050405090304" charset="0"/>
                <a:sym typeface="+mn-ea"/>
              </a:rPr>
              <a:t>OSSInsight</a:t>
            </a:r>
            <a:r>
              <a:rPr lang="zh-CN" altLang="en-US" sz="2400">
                <a:solidFill>
                  <a:schemeClr val="tx1"/>
                </a:solidFill>
                <a:uFillTx/>
                <a:latin typeface="Times New Roman" panose="02020503050405090304" charset="0"/>
                <a:ea typeface="宋体-简" panose="02010800040101010101" charset="-122"/>
                <a:sym typeface="+mn-ea"/>
              </a:rPr>
              <a:t>利用TiDB数据库提供GitHub数据的实时分析和可视化；</a:t>
            </a:r>
            <a:r>
              <a:rPr lang="zh-CN" altLang="en-US" sz="2400" b="1">
                <a:solidFill>
                  <a:schemeClr val="tx1"/>
                </a:solidFill>
                <a:uFillTx/>
                <a:latin typeface="Times New Roman Bold" panose="02020503050405090304" charset="0"/>
                <a:ea typeface="宋体-简" panose="02010800040101010101" charset="-122"/>
                <a:cs typeface="Times New Roman Bold" panose="02020503050405090304" charset="0"/>
                <a:sym typeface="+mn-ea"/>
              </a:rPr>
              <a:t>Argo</a:t>
            </a:r>
            <a:r>
              <a:rPr lang="zh-CN" altLang="en-US" sz="2400">
                <a:solidFill>
                  <a:schemeClr val="tx1"/>
                </a:solidFill>
                <a:uFillTx/>
                <a:latin typeface="Times New Roman" panose="02020503050405090304" charset="0"/>
                <a:ea typeface="宋体-简" panose="02010800040101010101" charset="-122"/>
                <a:sym typeface="+mn-ea"/>
              </a:rPr>
              <a:t>通过GitHub的GraphQL API获取项目交流历史并转化为易于理解的折线图；</a:t>
            </a:r>
            <a:r>
              <a:rPr lang="zh-CN" altLang="en-US" sz="2400" b="1">
                <a:solidFill>
                  <a:schemeClr val="tx1"/>
                </a:solidFill>
                <a:uFillTx/>
                <a:latin typeface="Times New Roman Bold" panose="02020503050405090304" charset="0"/>
                <a:ea typeface="宋体-简" panose="02010800040101010101" charset="-122"/>
                <a:cs typeface="Times New Roman Bold" panose="02020503050405090304" charset="0"/>
                <a:sym typeface="+mn-ea"/>
              </a:rPr>
              <a:t>GitQ</a:t>
            </a:r>
            <a:r>
              <a:rPr lang="zh-CN" altLang="en-US" sz="2400">
                <a:solidFill>
                  <a:schemeClr val="tx1"/>
                </a:solidFill>
                <a:uFillTx/>
                <a:latin typeface="Times New Roman" panose="02020503050405090304" charset="0"/>
                <a:ea typeface="宋体-简" panose="02010800040101010101" charset="-122"/>
                <a:sym typeface="+mn-ea"/>
              </a:rPr>
              <a:t>作为浏览器插件，以徽章形式展示源代码和项目维护的关键指标。</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然而，这些工具在</a:t>
            </a:r>
            <a:r>
              <a:rPr lang="zh-CN" altLang="en-US" sz="2400" b="1">
                <a:solidFill>
                  <a:srgbClr val="FF0000"/>
                </a:solidFill>
                <a:uFillTx/>
                <a:latin typeface="Times New Roman" panose="02020503050405090304" charset="0"/>
                <a:ea typeface="宋体-简" panose="02010800040101010101" charset="-122"/>
                <a:sym typeface="+mn-ea"/>
              </a:rPr>
              <a:t>功能的广度、深度及与GitHub平台的集成度</a:t>
            </a:r>
            <a:r>
              <a:rPr lang="zh-CN" altLang="en-US" sz="2400">
                <a:solidFill>
                  <a:schemeClr val="tx1"/>
                </a:solidFill>
                <a:uFillTx/>
                <a:latin typeface="Times New Roman" panose="02020503050405090304" charset="0"/>
                <a:ea typeface="宋体-简" panose="02010800040101010101" charset="-122"/>
                <a:sym typeface="+mn-ea"/>
              </a:rPr>
              <a:t>上均存在一定</a:t>
            </a:r>
            <a:r>
              <a:rPr lang="zh-CN" altLang="en-US" sz="2400">
                <a:solidFill>
                  <a:srgbClr val="FF0000"/>
                </a:solidFill>
                <a:uFillTx/>
                <a:latin typeface="Times New Roman" panose="02020503050405090304" charset="0"/>
                <a:ea typeface="宋体-简" panose="02010800040101010101" charset="-122"/>
                <a:sym typeface="+mn-ea"/>
              </a:rPr>
              <a:t>局限性</a:t>
            </a:r>
            <a:r>
              <a:rPr lang="zh-CN" altLang="en-US" sz="2400">
                <a:solidFill>
                  <a:schemeClr val="tx1"/>
                </a:solidFill>
                <a:uFillTx/>
                <a:latin typeface="Times New Roman" panose="02020503050405090304" charset="0"/>
                <a:ea typeface="宋体-简" panose="02010800040101010101" charset="-122"/>
                <a:sym typeface="+mn-ea"/>
              </a:rPr>
              <a:t>，大多数工具仅提供</a:t>
            </a:r>
            <a:r>
              <a:rPr lang="zh-CN" altLang="en-US" sz="2400" b="1">
                <a:solidFill>
                  <a:srgbClr val="FF0000"/>
                </a:solidFill>
                <a:uFillTx/>
                <a:latin typeface="Songti SC Bold" panose="02010800040101010101" charset="-122"/>
                <a:ea typeface="Songti SC Bold" panose="02010800040101010101" charset="-122"/>
                <a:sym typeface="+mn-ea"/>
              </a:rPr>
              <a:t>某一特定维度</a:t>
            </a:r>
            <a:r>
              <a:rPr lang="zh-CN" altLang="en-US" sz="2400">
                <a:solidFill>
                  <a:schemeClr val="tx1"/>
                </a:solidFill>
                <a:uFillTx/>
                <a:latin typeface="Times New Roman" panose="02020503050405090304" charset="0"/>
                <a:ea typeface="宋体-简" panose="02010800040101010101" charset="-122"/>
                <a:sym typeface="+mn-ea"/>
              </a:rPr>
              <a:t>的洞察，难以为用户提供对项目全局状态和开发者长期活动模式的全面视图。</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此外</a:t>
            </a:r>
            <a:r>
              <a:rPr lang="en-US" altLang="zh-CN" sz="2400">
                <a:solidFill>
                  <a:schemeClr val="tx1"/>
                </a:solidFill>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这些工具</a:t>
            </a:r>
            <a:r>
              <a:rPr lang="zh-CN" altLang="en-US" sz="2400">
                <a:solidFill>
                  <a:schemeClr val="tx1"/>
                </a:solidFill>
                <a:uFillTx/>
                <a:latin typeface="Times New Roman" panose="02020503050405090304" charset="0"/>
                <a:ea typeface="宋体-简" panose="02010800040101010101" charset="-122"/>
                <a:sym typeface="+mn-ea"/>
              </a:rPr>
              <a:t>对于用户而言</a:t>
            </a:r>
            <a:r>
              <a:rPr lang="en-US" altLang="zh-CN" sz="2400">
                <a:solidFill>
                  <a:schemeClr val="tx1"/>
                </a:solidFill>
                <a:uFillTx/>
                <a:latin typeface="Times New Roman" panose="02020503050405090304" charset="0"/>
                <a:ea typeface="宋体-简" panose="02010800040101010101" charset="-122"/>
                <a:sym typeface="+mn-ea"/>
              </a:rPr>
              <a:t>，</a:t>
            </a:r>
            <a:r>
              <a:rPr lang="zh-CN" altLang="en-US" sz="2400">
                <a:solidFill>
                  <a:srgbClr val="FF0000"/>
                </a:solidFill>
                <a:uFillTx/>
                <a:latin typeface="Times New Roman" panose="02020503050405090304" charset="0"/>
                <a:ea typeface="宋体-简" panose="02010800040101010101" charset="-122"/>
                <a:sym typeface="+mn-ea"/>
              </a:rPr>
              <a:t>智能性和自动化程度有限</a:t>
            </a:r>
            <a:r>
              <a:rPr lang="en-US" altLang="zh-CN" sz="2400">
                <a:solidFill>
                  <a:srgbClr val="FF0000"/>
                </a:solidFill>
                <a:uFillTx/>
                <a:latin typeface="Times New Roman" panose="02020503050405090304" charset="0"/>
                <a:ea typeface="宋体-简" panose="02010800040101010101" charset="-122"/>
                <a:sym typeface="+mn-ea"/>
              </a:rPr>
              <a:t>。</a:t>
            </a:r>
            <a:endParaRPr lang="en-US" altLang="zh-CN" sz="2400">
              <a:solidFill>
                <a:srgbClr val="FF0000"/>
              </a:solidFill>
              <a:uFillTx/>
              <a:latin typeface="Times New Roman" panose="02020503050405090304" charset="0"/>
              <a:ea typeface="宋体-简" panose="02010800040101010101"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en-US" altLang="zh-CN" sz="2445">
                <a:sym typeface="+mn-ea"/>
              </a:rPr>
              <a:t>HyperCRX-IntelliOps：</a:t>
            </a:r>
            <a:r>
              <a:rPr lang="zh-CN" altLang="en-US" sz="2445">
                <a:sym typeface="+mn-ea"/>
              </a:rPr>
              <a:t>赋能开源洞察及开源运营的全面自动化工具</a:t>
            </a:r>
            <a:endParaRPr lang="zh-CN" altLang="en-US" sz="2445"/>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p:nvPr/>
        </p:nvPicPr>
        <p:blipFill>
          <a:blip r:embed="rId2"/>
          <a:srcRect l="16434" t="1617" r="15900" b="921"/>
          <a:stretch>
            <a:fillRect/>
          </a:stretch>
        </p:blipFill>
        <p:spPr>
          <a:xfrm>
            <a:off x="0" y="4401820"/>
            <a:ext cx="2493010" cy="2400300"/>
          </a:xfrm>
          <a:prstGeom prst="rect">
            <a:avLst/>
          </a:prstGeom>
        </p:spPr>
      </p:pic>
      <p:sp>
        <p:nvSpPr>
          <p:cNvPr id="11" name="文本框 10"/>
          <p:cNvSpPr txBox="1"/>
          <p:nvPr/>
        </p:nvSpPr>
        <p:spPr>
          <a:xfrm>
            <a:off x="2459355" y="2298065"/>
            <a:ext cx="7965440" cy="4348480"/>
          </a:xfrm>
          <a:prstGeom prst="rect">
            <a:avLst/>
          </a:prstGeom>
          <a:noFill/>
        </p:spPr>
        <p:txBody>
          <a:bodyPr wrap="square" rtlCol="0" anchor="t">
            <a:noAutofit/>
          </a:bodyPr>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因此，我们设计实现了</a:t>
            </a:r>
            <a:r>
              <a:rPr lang="zh-CN" altLang="en-US" sz="2400" b="1">
                <a:uFillTx/>
                <a:latin typeface="Times New Roman Bold" panose="02020503050405090304" charset="0"/>
                <a:ea typeface="宋体-简" panose="02010800040101010101" charset="-122"/>
                <a:cs typeface="Times New Roman Bold" panose="02020503050405090304" charset="0"/>
                <a:sym typeface="+mn-ea"/>
              </a:rPr>
              <a:t>HyperCRX-IntelliOps</a:t>
            </a:r>
            <a:r>
              <a:rPr lang="zh-CN" altLang="en-US" sz="2400">
                <a:uFillTx/>
                <a:latin typeface="Times New Roman" panose="02020503050405090304" charset="0"/>
                <a:ea typeface="宋体-简" panose="02010800040101010101" charset="-122"/>
                <a:sym typeface="+mn-ea"/>
              </a:rPr>
              <a:t>，</a:t>
            </a:r>
            <a:r>
              <a:rPr lang="zh-CN" altLang="en-US" sz="2400" b="1">
                <a:uFillTx/>
                <a:latin typeface="Songti SC Bold" panose="02010800040101010101" charset="-122"/>
                <a:ea typeface="Songti SC Bold" panose="02010800040101010101" charset="-122"/>
                <a:sym typeface="+mn-ea"/>
              </a:rPr>
              <a:t>赋能开源洞察及开源运营的全面自动化工具</a:t>
            </a:r>
            <a:r>
              <a:rPr lang="en-US" altLang="zh-CN" sz="2400">
                <a:uFillTx/>
                <a:latin typeface="Times New Roman" panose="02020503050405090304" charset="0"/>
                <a:ea typeface="宋体-简" panose="02010800040101010101" charset="-122"/>
                <a:sym typeface="+mn-ea"/>
              </a:rPr>
              <a:t>。</a:t>
            </a:r>
            <a:endParaRPr lang="en-US" altLang="zh-CN" sz="2400">
              <a:uFillTx/>
              <a:latin typeface="Times New Roman" panose="02020503050405090304" charset="0"/>
              <a:ea typeface="宋体-简" panose="02010800040101010101" charset="-122"/>
              <a:sym typeface="+mn-ea"/>
            </a:endParaRPr>
          </a:p>
          <a:p>
            <a:pPr indent="457200" algn="l">
              <a:buClrTx/>
              <a:buSzTx/>
              <a:buNone/>
            </a:pPr>
            <a:endParaRPr lang="zh-CN" altLang="en-US" sz="2400">
              <a:uFillTx/>
              <a:latin typeface="Times New Roman" panose="02020503050405090304" charset="0"/>
              <a:ea typeface="宋体-简" panose="02010800040101010101" charset="-122"/>
              <a:sym typeface="+mn-ea"/>
            </a:endParaRPr>
          </a:p>
          <a:p>
            <a:pPr indent="457200" algn="l">
              <a:buClrTx/>
              <a:buSzTx/>
              <a:buFontTx/>
              <a:buNone/>
            </a:pPr>
            <a:r>
              <a:rPr lang="zh-CN" altLang="en-US" sz="2400">
                <a:uFillTx/>
                <a:latin typeface="Times New Roman" panose="02020503050405090304" charset="0"/>
                <a:ea typeface="宋体-简" panose="02010800040101010101" charset="-122"/>
                <a:sym typeface="+mn-ea"/>
              </a:rPr>
              <a:t>这是一款</a:t>
            </a:r>
            <a:r>
              <a:rPr lang="zh-CN" altLang="en-US" sz="2400" b="1">
                <a:solidFill>
                  <a:srgbClr val="FF0000"/>
                </a:solidFill>
                <a:uFillTx/>
                <a:latin typeface="Times New Roman" panose="02020503050405090304" charset="0"/>
                <a:ea typeface="宋体-简" panose="02010800040101010101" charset="-122"/>
                <a:sym typeface="+mn-ea"/>
              </a:rPr>
              <a:t>专为GitHub平台设计</a:t>
            </a:r>
            <a:r>
              <a:rPr lang="zh-CN" altLang="en-US" sz="2400">
                <a:uFillTx/>
                <a:latin typeface="Times New Roman" panose="02020503050405090304" charset="0"/>
                <a:ea typeface="宋体-简" panose="02010800040101010101" charset="-122"/>
                <a:sym typeface="+mn-ea"/>
              </a:rPr>
              <a:t>的浏览器扩展插件，旨在为用户提供</a:t>
            </a:r>
            <a:r>
              <a:rPr lang="zh-CN" altLang="en-US" sz="2400" b="1">
                <a:solidFill>
                  <a:srgbClr val="FF0000"/>
                </a:solidFill>
                <a:uFillTx/>
                <a:latin typeface="Songti SC Bold" panose="02010800040101010101" charset="-122"/>
                <a:ea typeface="Songti SC Bold" panose="02010800040101010101" charset="-122"/>
                <a:sym typeface="+mn-ea"/>
              </a:rPr>
              <a:t>实时的项目和开发者活动数据深度洞察</a:t>
            </a:r>
            <a:r>
              <a:rPr lang="zh-CN" altLang="en-US" sz="2400">
                <a:uFillTx/>
                <a:latin typeface="Times New Roman" panose="02020503050405090304" charset="0"/>
                <a:ea typeface="宋体-简" panose="02010800040101010101" charset="-122"/>
                <a:sym typeface="+mn-ea"/>
              </a:rPr>
              <a:t>，提升用户开源体验。并进行了</a:t>
            </a:r>
            <a:r>
              <a:rPr lang="zh-CN" altLang="en-US" sz="2400" b="1">
                <a:solidFill>
                  <a:srgbClr val="FF0000"/>
                </a:solidFill>
                <a:uFillTx/>
                <a:latin typeface="Songti SC Bold" panose="02010800040101010101" charset="-122"/>
                <a:ea typeface="Songti SC Bold" panose="02010800040101010101" charset="-122"/>
                <a:sym typeface="+mn-ea"/>
              </a:rPr>
              <a:t>智能化和自动化场景</a:t>
            </a:r>
            <a:r>
              <a:rPr lang="zh-CN" altLang="en-US" sz="2400">
                <a:uFillTx/>
                <a:latin typeface="Times New Roman" panose="02020503050405090304" charset="0"/>
                <a:ea typeface="宋体-简" panose="02010800040101010101" charset="-122"/>
                <a:sym typeface="+mn-ea"/>
              </a:rPr>
              <a:t>的探索，为</a:t>
            </a:r>
            <a:r>
              <a:rPr lang="zh-CN" altLang="en-US" sz="2400">
                <a:solidFill>
                  <a:srgbClr val="FF0000"/>
                </a:solidFill>
                <a:uFillTx/>
                <a:latin typeface="Times New Roman" panose="02020503050405090304" charset="0"/>
                <a:ea typeface="宋体-简" panose="02010800040101010101" charset="-122"/>
                <a:sym typeface="+mn-ea"/>
              </a:rPr>
              <a:t>开源社区的数字化运营与分析</a:t>
            </a:r>
            <a:r>
              <a:rPr lang="zh-CN" altLang="en-US" sz="2400">
                <a:uFillTx/>
                <a:latin typeface="Times New Roman" panose="02020503050405090304" charset="0"/>
                <a:ea typeface="宋体-简" panose="02010800040101010101" charset="-122"/>
                <a:sym typeface="+mn-ea"/>
              </a:rPr>
              <a:t>提供有力支持。</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endParaRPr lang="zh-CN" altLang="en-US" sz="2400">
              <a:solidFill>
                <a:schemeClr val="tx1"/>
              </a:solidFill>
              <a:uFillTx/>
              <a:latin typeface="Times New Roman" panose="02020503050405090304" charset="0"/>
              <a:ea typeface="宋体-简" panose="02010800040101010101" charset="-122"/>
              <a:sym typeface="+mn-ea"/>
            </a:endParaRPr>
          </a:p>
        </p:txBody>
      </p:sp>
      <p:pic>
        <p:nvPicPr>
          <p:cNvPr id="4" name="图片 3"/>
          <p:cNvPicPr>
            <a:picLocks noChangeAspect="1"/>
          </p:cNvPicPr>
          <p:nvPr>
            <p:custDataLst>
              <p:tags r:id="rId3"/>
            </p:custDataLst>
          </p:nvPr>
        </p:nvPicPr>
        <p:blipFill>
          <a:blip r:embed="rId4"/>
          <a:srcRect r="11042"/>
          <a:stretch>
            <a:fillRect/>
          </a:stretch>
        </p:blipFill>
        <p:spPr>
          <a:xfrm>
            <a:off x="10424795" y="2298065"/>
            <a:ext cx="1354455" cy="152273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pPr algn="ctr"/>
            <a:r>
              <a:rPr lang="zh-CN" altLang="en-US" spc="300" dirty="0">
                <a:solidFill>
                  <a:schemeClr val="tx1">
                    <a:lumMod val="85000"/>
                    <a:lumOff val="15000"/>
                  </a:schemeClr>
                </a:solidFill>
                <a:latin typeface="+mn-ea"/>
                <a:sym typeface="+mn-ea"/>
              </a:rPr>
              <a:t>项目概述</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02</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734040" y="1157605"/>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en-US" altLang="zh-CN" sz="2445">
                <a:sym typeface="+mn-ea"/>
              </a:rPr>
              <a:t>HyperCRX-IntelliOps：</a:t>
            </a:r>
            <a:r>
              <a:rPr lang="zh-CN" altLang="en-US" sz="2445">
                <a:sym typeface="+mn-ea"/>
              </a:rPr>
              <a:t>赋能开源洞察及开源运营的全面自动化工具</a:t>
            </a:r>
            <a:endParaRPr lang="zh-CN" altLang="en-US" sz="2445"/>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695960" y="1501775"/>
            <a:ext cx="10355580" cy="5585460"/>
          </a:xfrm>
          <a:prstGeom prst="rect">
            <a:avLst/>
          </a:prstGeom>
          <a:noFill/>
        </p:spPr>
        <p:txBody>
          <a:bodyPr wrap="square" rtlCol="0" anchor="t">
            <a:noAutofit/>
          </a:bodyPr>
          <a:p>
            <a:pPr indent="457200" algn="l">
              <a:buClrTx/>
              <a:buSzTx/>
              <a:buNone/>
            </a:pPr>
            <a:r>
              <a:rPr lang="zh-CN" altLang="en-US" sz="2400">
                <a:uFillTx/>
                <a:latin typeface="Times New Roman" panose="02020503050405090304" charset="0"/>
                <a:ea typeface="宋体-简" panose="02010800040101010101" charset="-122"/>
                <a:sym typeface="+mn-ea"/>
              </a:rPr>
              <a:t>HyperCRX</a:t>
            </a:r>
            <a:r>
              <a:rPr lang="zh-CN" altLang="en-US" sz="2400">
                <a:solidFill>
                  <a:schemeClr val="tx1"/>
                </a:solidFill>
                <a:uFillTx/>
                <a:latin typeface="Times New Roman" panose="02020503050405090304" charset="0"/>
                <a:ea typeface="宋体-简" panose="02010800040101010101" charset="-122"/>
                <a:sym typeface="+mn-ea"/>
              </a:rPr>
              <a:t>是一款</a:t>
            </a:r>
            <a:r>
              <a:rPr lang="zh-CN" altLang="en-US" sz="2400" b="1">
                <a:solidFill>
                  <a:srgbClr val="FF0000"/>
                </a:solidFill>
                <a:uFillTx/>
                <a:latin typeface="Times New Roman" panose="02020503050405090304" charset="0"/>
                <a:ea typeface="宋体-简" panose="02010800040101010101" charset="-122"/>
                <a:sym typeface="+mn-ea"/>
              </a:rPr>
              <a:t>专为</a:t>
            </a:r>
            <a:r>
              <a:rPr lang="en-US" altLang="zh-CN" sz="2400" b="1">
                <a:solidFill>
                  <a:srgbClr val="FF0000"/>
                </a:solidFill>
                <a:uFillTx/>
                <a:latin typeface="Times New Roman" panose="02020503050405090304" charset="0"/>
                <a:ea typeface="宋体-简" panose="02010800040101010101" charset="-122"/>
                <a:sym typeface="+mn-ea"/>
              </a:rPr>
              <a:t>GitHub</a:t>
            </a:r>
            <a:r>
              <a:rPr lang="zh-CN" altLang="en-US" sz="2400" b="1">
                <a:solidFill>
                  <a:srgbClr val="FF0000"/>
                </a:solidFill>
                <a:uFillTx/>
                <a:latin typeface="Times New Roman" panose="02020503050405090304" charset="0"/>
                <a:ea typeface="宋体-简" panose="02010800040101010101" charset="-122"/>
                <a:sym typeface="+mn-ea"/>
              </a:rPr>
              <a:t>平台设计</a:t>
            </a:r>
            <a:r>
              <a:rPr lang="zh-CN" altLang="en-US" sz="2400">
                <a:solidFill>
                  <a:schemeClr val="tx1"/>
                </a:solidFill>
                <a:uFillTx/>
                <a:latin typeface="Times New Roman" panose="02020503050405090304" charset="0"/>
                <a:ea typeface="宋体-简" panose="02010800040101010101" charset="-122"/>
                <a:sym typeface="+mn-ea"/>
              </a:rPr>
              <a:t>的浏览器扩展插件，旨在为用户提供</a:t>
            </a:r>
            <a:r>
              <a:rPr lang="zh-CN" altLang="en-US" sz="2400" b="1">
                <a:solidFill>
                  <a:srgbClr val="FF0000"/>
                </a:solidFill>
                <a:uFillTx/>
                <a:latin typeface="Songti SC Bold" panose="02010800040101010101" charset="-122"/>
                <a:ea typeface="Songti SC Bold" panose="02010800040101010101" charset="-122"/>
                <a:sym typeface="+mn-ea"/>
              </a:rPr>
              <a:t>实时</a:t>
            </a:r>
            <a:r>
              <a:rPr lang="zh-CN" altLang="en-US" sz="2400" b="1">
                <a:solidFill>
                  <a:schemeClr val="tx1"/>
                </a:solidFill>
                <a:uFillTx/>
                <a:latin typeface="Songti SC Bold" panose="02010800040101010101" charset="-122"/>
                <a:ea typeface="Songti SC Bold" panose="02010800040101010101" charset="-122"/>
                <a:sym typeface="+mn-ea"/>
              </a:rPr>
              <a:t>的项目和开发者洞察</a:t>
            </a:r>
            <a:r>
              <a:rPr lang="zh-CN" altLang="en-US" sz="2400">
                <a:solidFill>
                  <a:schemeClr val="tx1"/>
                </a:solidFill>
                <a:uFillTx/>
                <a:latin typeface="Times New Roman" panose="02020503050405090304" charset="0"/>
                <a:ea typeface="宋体-简" panose="02010800040101010101" charset="-122"/>
                <a:sym typeface="+mn-ea"/>
              </a:rPr>
              <a:t>。</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当用户在</a:t>
            </a:r>
            <a:r>
              <a:rPr lang="en-US" altLang="zh-CN" sz="2400">
                <a:solidFill>
                  <a:schemeClr val="tx1"/>
                </a:solidFill>
                <a:uFillTx/>
                <a:latin typeface="Times New Roman" panose="02020503050405090304" charset="0"/>
                <a:ea typeface="宋体-简" panose="02010800040101010101" charset="-122"/>
                <a:sym typeface="+mn-ea"/>
              </a:rPr>
              <a:t>GitHub</a:t>
            </a:r>
            <a:r>
              <a:rPr lang="zh-CN" altLang="en-US" sz="2400">
                <a:solidFill>
                  <a:schemeClr val="tx1"/>
                </a:solidFill>
                <a:uFillTx/>
                <a:latin typeface="Times New Roman" panose="02020503050405090304" charset="0"/>
                <a:ea typeface="宋体-简" panose="02010800040101010101" charset="-122"/>
                <a:sym typeface="+mn-ea"/>
              </a:rPr>
              <a:t>页面浏览时，本工具能够提供基于项目和开发者活动数据的深度洞察信息。</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这些洞察来源于</a:t>
            </a:r>
            <a:r>
              <a:rPr lang="en-US" altLang="zh-CN" sz="2400">
                <a:solidFill>
                  <a:srgbClr val="FF0000"/>
                </a:solidFill>
                <a:uFillTx/>
                <a:latin typeface="Times New Roman" panose="02020503050405090304" charset="0"/>
                <a:ea typeface="宋体-简" panose="02010800040101010101" charset="-122"/>
                <a:sym typeface="+mn-ea"/>
              </a:rPr>
              <a:t>OpenDigger</a:t>
            </a:r>
            <a:r>
              <a:rPr lang="zh-CN" altLang="en-US" sz="2400">
                <a:solidFill>
                  <a:schemeClr val="tx1"/>
                </a:solidFill>
                <a:uFillTx/>
                <a:latin typeface="Times New Roman" panose="02020503050405090304" charset="0"/>
                <a:ea typeface="宋体-简" panose="02010800040101010101" charset="-122"/>
                <a:sym typeface="+mn-ea"/>
              </a:rPr>
              <a:t>中的语义分析和项目行为度量。</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除了</a:t>
            </a:r>
            <a:r>
              <a:rPr lang="zh-CN" altLang="en-US" sz="2400" b="1">
                <a:solidFill>
                  <a:srgbClr val="FF0000"/>
                </a:solidFill>
                <a:uFillTx/>
                <a:latin typeface="Songti SC Bold" panose="02010800040101010101" charset="-122"/>
                <a:ea typeface="Songti SC Bold" panose="02010800040101010101" charset="-122"/>
                <a:sym typeface="+mn-ea"/>
              </a:rPr>
              <a:t>常规的指标</a:t>
            </a:r>
            <a:r>
              <a:rPr lang="zh-CN" altLang="en-US" sz="2400">
                <a:solidFill>
                  <a:schemeClr val="tx1"/>
                </a:solidFill>
                <a:uFillTx/>
                <a:latin typeface="Times New Roman" panose="02020503050405090304" charset="0"/>
                <a:ea typeface="宋体-简" panose="02010800040101010101" charset="-122"/>
                <a:sym typeface="+mn-ea"/>
              </a:rPr>
              <a:t>，如</a:t>
            </a:r>
            <a:r>
              <a:rPr lang="en-US" altLang="zh-CN" sz="2400">
                <a:solidFill>
                  <a:schemeClr val="tx1"/>
                </a:solidFill>
                <a:uFillTx/>
                <a:latin typeface="Times New Roman" panose="02020503050405090304" charset="0"/>
                <a:ea typeface="宋体-简" panose="02010800040101010101" charset="-122"/>
                <a:sym typeface="+mn-ea"/>
              </a:rPr>
              <a:t>issue</a:t>
            </a:r>
            <a:r>
              <a:rPr lang="zh-CN" altLang="en-US" sz="2400">
                <a:solidFill>
                  <a:schemeClr val="tx1"/>
                </a:solidFill>
                <a:uFillTx/>
                <a:latin typeface="Times New Roman" panose="02020503050405090304" charset="0"/>
                <a:ea typeface="宋体-简" panose="02010800040101010101" charset="-122"/>
                <a:sym typeface="+mn-ea"/>
              </a:rPr>
              <a:t>、</a:t>
            </a:r>
            <a:r>
              <a:rPr lang="en-US" altLang="zh-CN" sz="2400">
                <a:solidFill>
                  <a:schemeClr val="tx1"/>
                </a:solidFill>
                <a:uFillTx/>
                <a:latin typeface="Times New Roman" panose="02020503050405090304" charset="0"/>
                <a:ea typeface="宋体-简" panose="02010800040101010101" charset="-122"/>
                <a:sym typeface="+mn-ea"/>
              </a:rPr>
              <a:t>star、pr</a:t>
            </a:r>
            <a:r>
              <a:rPr lang="zh-CN" altLang="en-US" sz="2400">
                <a:solidFill>
                  <a:schemeClr val="tx1"/>
                </a:solidFill>
                <a:uFillTx/>
                <a:latin typeface="Times New Roman" panose="02020503050405090304" charset="0"/>
                <a:ea typeface="宋体-简" panose="02010800040101010101" charset="-122"/>
                <a:sym typeface="+mn-ea"/>
              </a:rPr>
              <a:t>和</a:t>
            </a:r>
            <a:r>
              <a:rPr lang="en-US" altLang="zh-CN" sz="2400">
                <a:solidFill>
                  <a:schemeClr val="tx1"/>
                </a:solidFill>
                <a:uFillTx/>
                <a:latin typeface="Times New Roman" panose="02020503050405090304" charset="0"/>
                <a:ea typeface="宋体-简" panose="02010800040101010101" charset="-122"/>
                <a:sym typeface="+mn-ea"/>
              </a:rPr>
              <a:t>fork</a:t>
            </a:r>
            <a:r>
              <a:rPr lang="zh-CN" altLang="en-US" sz="2400">
                <a:solidFill>
                  <a:schemeClr val="tx1"/>
                </a:solidFill>
                <a:uFillTx/>
                <a:latin typeface="Times New Roman" panose="02020503050405090304" charset="0"/>
                <a:ea typeface="宋体-简" panose="02010800040101010101" charset="-122"/>
                <a:sym typeface="+mn-ea"/>
              </a:rPr>
              <a:t>等等，还创新性地引入了</a:t>
            </a:r>
            <a:r>
              <a:rPr lang="zh-CN" altLang="en-US" sz="2400" b="1">
                <a:solidFill>
                  <a:srgbClr val="FF0000"/>
                </a:solidFill>
                <a:uFillTx/>
                <a:latin typeface="Times New Roman" panose="02020503050405090304" charset="0"/>
                <a:ea typeface="宋体-简" panose="02010800040101010101" charset="-122"/>
                <a:sym typeface="+mn-ea"/>
              </a:rPr>
              <a:t>活跃度和</a:t>
            </a:r>
            <a:r>
              <a:rPr lang="en-US" altLang="zh-CN" sz="2400" b="1">
                <a:solidFill>
                  <a:srgbClr val="FF0000"/>
                </a:solidFill>
                <a:uFillTx/>
                <a:latin typeface="Times New Roman" panose="02020503050405090304" charset="0"/>
                <a:ea typeface="宋体-简" panose="02010800040101010101" charset="-122"/>
                <a:sym typeface="+mn-ea"/>
              </a:rPr>
              <a:t> OpenRank</a:t>
            </a:r>
            <a:r>
              <a:rPr lang="zh-CN" altLang="en-US" sz="2400">
                <a:solidFill>
                  <a:schemeClr val="tx1"/>
                </a:solidFill>
                <a:uFillTx/>
                <a:latin typeface="Times New Roman" panose="02020503050405090304" charset="0"/>
                <a:ea typeface="宋体-简" panose="02010800040101010101" charset="-122"/>
                <a:sym typeface="+mn-ea"/>
              </a:rPr>
              <a:t>作为洞察分析的评价指标，并</a:t>
            </a:r>
            <a:r>
              <a:rPr lang="zh-CN" altLang="en-US" sz="2400">
                <a:solidFill>
                  <a:srgbClr val="FF0000"/>
                </a:solidFill>
                <a:uFillTx/>
                <a:latin typeface="Times New Roman" panose="02020503050405090304" charset="0"/>
                <a:ea typeface="宋体-简" panose="02010800040101010101" charset="-122"/>
                <a:sym typeface="+mn-ea"/>
              </a:rPr>
              <a:t>深入挖掘</a:t>
            </a:r>
            <a:r>
              <a:rPr lang="zh-CN" altLang="en-US" sz="2400">
                <a:solidFill>
                  <a:schemeClr val="tx1"/>
                </a:solidFill>
                <a:uFillTx/>
                <a:latin typeface="Times New Roman" panose="02020503050405090304" charset="0"/>
                <a:ea typeface="宋体-简" panose="02010800040101010101" charset="-122"/>
                <a:sym typeface="+mn-ea"/>
              </a:rPr>
              <a:t>项目生态及开发者的社区参与情况等</a:t>
            </a:r>
            <a:r>
              <a:rPr lang="zh-CN" altLang="en-US" sz="2400">
                <a:solidFill>
                  <a:srgbClr val="FF0000"/>
                </a:solidFill>
                <a:uFillTx/>
                <a:latin typeface="Times New Roman" panose="02020503050405090304" charset="0"/>
                <a:ea typeface="宋体-简" panose="02010800040101010101" charset="-122"/>
                <a:sym typeface="+mn-ea"/>
              </a:rPr>
              <a:t>关联信息</a:t>
            </a:r>
            <a:r>
              <a:rPr lang="en-US" altLang="zh-CN" sz="2400">
                <a:solidFill>
                  <a:schemeClr val="tx1"/>
                </a:solidFill>
                <a:uFillTx/>
                <a:latin typeface="Times New Roman" panose="02020503050405090304" charset="0"/>
                <a:ea typeface="宋体-简" panose="02010800040101010101" charset="-122"/>
                <a:sym typeface="+mn-ea"/>
              </a:rPr>
              <a:t>，</a:t>
            </a:r>
            <a:r>
              <a:rPr lang="zh-CN" altLang="en-US" sz="2400">
                <a:solidFill>
                  <a:schemeClr val="tx1"/>
                </a:solidFill>
                <a:uFillTx/>
                <a:latin typeface="Times New Roman" panose="02020503050405090304" charset="0"/>
                <a:ea typeface="宋体-简" panose="02010800040101010101" charset="-122"/>
                <a:sym typeface="+mn-ea"/>
              </a:rPr>
              <a:t>进一步丰富了用户对项目及开发者的理解</a:t>
            </a:r>
            <a:r>
              <a:rPr lang="en-US" altLang="zh-CN" sz="2400">
                <a:solidFill>
                  <a:schemeClr val="tx1"/>
                </a:solidFill>
                <a:uFillTx/>
                <a:latin typeface="Times New Roman" panose="02020503050405090304" charset="0"/>
                <a:ea typeface="宋体-简" panose="02010800040101010101" charset="-122"/>
                <a:sym typeface="+mn-ea"/>
              </a:rPr>
              <a:t>。</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endParaRPr lang="zh-CN" altLang="en-US" sz="2400">
              <a:solidFill>
                <a:schemeClr val="tx1"/>
              </a:solidFill>
              <a:uFillTx/>
              <a:latin typeface="Times New Roman" panose="02020503050405090304" charset="0"/>
              <a:ea typeface="宋体-简" panose="02010800040101010101" charset="-122"/>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r="11042"/>
          <a:stretch>
            <a:fillRect/>
          </a:stretch>
        </p:blipFill>
        <p:spPr>
          <a:xfrm>
            <a:off x="10734040" y="1157605"/>
            <a:ext cx="1354455" cy="1522730"/>
          </a:xfrm>
          <a:prstGeom prst="rect">
            <a:avLst/>
          </a:prstGeom>
        </p:spPr>
      </p:pic>
      <p:sp>
        <p:nvSpPr>
          <p:cNvPr id="17" name="标题 16"/>
          <p:cNvSpPr>
            <a:spLocks noGrp="1"/>
          </p:cNvSpPr>
          <p:nvPr>
            <p:ph type="title"/>
            <p:custDataLst>
              <p:tags r:id="rId3"/>
            </p:custDataLst>
          </p:nvPr>
        </p:nvSpPr>
        <p:spPr/>
        <p:txBody>
          <a:bodyPr>
            <a:normAutofit/>
          </a:bodyPr>
          <a:lstStyle/>
          <a:p>
            <a:r>
              <a:rPr lang="en-US" altLang="zh-CN" sz="2445">
                <a:sym typeface="+mn-ea"/>
              </a:rPr>
              <a:t>HyperCRX-IntelliOps：</a:t>
            </a:r>
            <a:r>
              <a:rPr lang="zh-CN" altLang="en-US" sz="2445">
                <a:sym typeface="+mn-ea"/>
              </a:rPr>
              <a:t>赋能开源洞察及开源运营的全面自动化工具</a:t>
            </a:r>
            <a:endParaRPr lang="zh-CN" altLang="en-US" sz="2445"/>
          </a:p>
        </p:txBody>
      </p:sp>
      <p:sp>
        <p:nvSpPr>
          <p:cNvPr id="5" name="矩形 4"/>
          <p:cNvSpPr/>
          <p:nvPr/>
        </p:nvSpPr>
        <p:spPr>
          <a:xfrm>
            <a:off x="0" y="0"/>
            <a:ext cx="12212955" cy="282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695960" y="1461770"/>
            <a:ext cx="10355580" cy="5585460"/>
          </a:xfrm>
          <a:prstGeom prst="rect">
            <a:avLst/>
          </a:prstGeom>
          <a:noFill/>
        </p:spPr>
        <p:txBody>
          <a:bodyPr wrap="square" rtlCol="0" anchor="t">
            <a:noAutofit/>
          </a:bodyPr>
          <a:p>
            <a:pPr indent="457200" algn="l">
              <a:buClrTx/>
              <a:buSzTx/>
              <a:buNone/>
            </a:pPr>
            <a:r>
              <a:rPr lang="en-US" altLang="zh-CN" sz="2400">
                <a:solidFill>
                  <a:schemeClr val="tx1"/>
                </a:solidFill>
                <a:uFillTx/>
                <a:latin typeface="Times New Roman" panose="02020503050405090304" charset="0"/>
                <a:ea typeface="宋体-简" panose="02010800040101010101" charset="-122"/>
                <a:sym typeface="+mn-ea"/>
              </a:rPr>
              <a:t>HyperCRX</a:t>
            </a:r>
            <a:r>
              <a:rPr lang="zh-CN" altLang="en-US" sz="2400">
                <a:solidFill>
                  <a:schemeClr val="tx1"/>
                </a:solidFill>
                <a:uFillTx/>
                <a:latin typeface="Times New Roman" panose="02020503050405090304" charset="0"/>
                <a:ea typeface="宋体-简" panose="02010800040101010101" charset="-122"/>
                <a:sym typeface="+mn-ea"/>
              </a:rPr>
              <a:t>采用独创的</a:t>
            </a:r>
            <a:r>
              <a:rPr lang="zh-CN" altLang="en-US" sz="2400" b="1">
                <a:solidFill>
                  <a:srgbClr val="FF0000"/>
                </a:solidFill>
                <a:uFillTx/>
                <a:latin typeface="Songti SC Bold" panose="02010800040101010101" charset="-122"/>
                <a:ea typeface="Songti SC Bold" panose="02010800040101010101" charset="-122"/>
                <a:sym typeface="+mn-ea"/>
              </a:rPr>
              <a:t>按需加载</a:t>
            </a:r>
            <a:r>
              <a:rPr lang="zh-CN" altLang="en-US" sz="2400">
                <a:solidFill>
                  <a:schemeClr val="tx1"/>
                </a:solidFill>
                <a:uFillTx/>
                <a:latin typeface="Times New Roman" panose="02020503050405090304" charset="0"/>
                <a:ea typeface="宋体-简" panose="02010800040101010101" charset="-122"/>
                <a:sym typeface="+mn-ea"/>
              </a:rPr>
              <a:t>机制，并将可视化的</a:t>
            </a:r>
            <a:r>
              <a:rPr lang="en-US" altLang="zh-CN" sz="2400">
                <a:solidFill>
                  <a:schemeClr val="tx1"/>
                </a:solidFill>
                <a:uFillTx/>
                <a:latin typeface="Times New Roman" panose="02020503050405090304" charset="0"/>
                <a:ea typeface="宋体-简" panose="02010800040101010101" charset="-122"/>
                <a:sym typeface="+mn-ea"/>
              </a:rPr>
              <a:t>HTML</a:t>
            </a:r>
            <a:r>
              <a:rPr lang="zh-CN" altLang="en-US" sz="2400">
                <a:solidFill>
                  <a:schemeClr val="tx1"/>
                </a:solidFill>
                <a:uFillTx/>
                <a:latin typeface="Times New Roman" panose="02020503050405090304" charset="0"/>
                <a:ea typeface="宋体-简" panose="02010800040101010101" charset="-122"/>
                <a:sym typeface="+mn-ea"/>
              </a:rPr>
              <a:t>元素</a:t>
            </a:r>
            <a:r>
              <a:rPr lang="zh-CN" altLang="en-US" sz="2400">
                <a:solidFill>
                  <a:srgbClr val="FF0000"/>
                </a:solidFill>
                <a:uFillTx/>
                <a:latin typeface="Times New Roman" panose="02020503050405090304" charset="0"/>
                <a:ea typeface="宋体-简" panose="02010800040101010101" charset="-122"/>
                <a:sym typeface="+mn-ea"/>
              </a:rPr>
              <a:t>无缝嵌入</a:t>
            </a:r>
            <a:r>
              <a:rPr lang="en-US" altLang="zh-CN" sz="2400">
                <a:solidFill>
                  <a:srgbClr val="FF0000"/>
                </a:solidFill>
                <a:uFillTx/>
                <a:latin typeface="Times New Roman" panose="02020503050405090304" charset="0"/>
                <a:ea typeface="宋体-简" panose="02010800040101010101" charset="-122"/>
                <a:sym typeface="+mn-ea"/>
              </a:rPr>
              <a:t>GitHub</a:t>
            </a:r>
            <a:r>
              <a:rPr lang="zh-CN" altLang="en-US" sz="2400">
                <a:solidFill>
                  <a:srgbClr val="FF0000"/>
                </a:solidFill>
                <a:uFillTx/>
                <a:latin typeface="Times New Roman" panose="02020503050405090304" charset="0"/>
                <a:ea typeface="宋体-简" panose="02010800040101010101" charset="-122"/>
                <a:sym typeface="+mn-ea"/>
              </a:rPr>
              <a:t>界面</a:t>
            </a:r>
            <a:r>
              <a:rPr lang="zh-CN" altLang="en-US" sz="2400">
                <a:solidFill>
                  <a:schemeClr val="tx1"/>
                </a:solidFill>
                <a:uFillTx/>
                <a:latin typeface="Times New Roman" panose="02020503050405090304" charset="0"/>
                <a:ea typeface="宋体-简" panose="02010800040101010101" charset="-122"/>
                <a:sym typeface="+mn-ea"/>
              </a:rPr>
              <a:t>，</a:t>
            </a:r>
            <a:r>
              <a:rPr lang="en-US" altLang="zh-CN" sz="2400">
                <a:uFillTx/>
                <a:latin typeface="Times New Roman" panose="02020503050405090304" charset="0"/>
                <a:ea typeface="宋体-简" panose="02010800040101010101" charset="-122"/>
                <a:sym typeface="+mn-ea"/>
              </a:rPr>
              <a:t>通过浏览器扩展的内容脚本功能，自动注入到目标网页的特定位置。</a:t>
            </a:r>
            <a:r>
              <a:rPr lang="zh-CN" altLang="en-US" sz="2400">
                <a:solidFill>
                  <a:schemeClr val="tx1"/>
                </a:solidFill>
                <a:uFillTx/>
                <a:latin typeface="Times New Roman" panose="02020503050405090304" charset="0"/>
                <a:ea typeface="宋体-简" panose="02010800040101010101" charset="-122"/>
                <a:sym typeface="+mn-ea"/>
              </a:rPr>
              <a:t>使用户无需离开平台即可获取全面的项目和开发者的洞察信息。</a:t>
            </a:r>
            <a:r>
              <a:rPr lang="zh-CN" altLang="en-US" sz="2400">
                <a:uFillTx/>
                <a:latin typeface="Times New Roman" panose="02020503050405090304" charset="0"/>
                <a:ea typeface="宋体-简" panose="02010800040101010101" charset="-122"/>
                <a:sym typeface="+mn-ea"/>
              </a:rPr>
              <a:t>支持</a:t>
            </a:r>
            <a:r>
              <a:rPr lang="zh-CN" altLang="en-US" sz="2400">
                <a:solidFill>
                  <a:srgbClr val="FF0000"/>
                </a:solidFill>
                <a:uFillTx/>
                <a:latin typeface="Times New Roman" panose="02020503050405090304" charset="0"/>
                <a:ea typeface="宋体-简" panose="02010800040101010101" charset="-122"/>
                <a:sym typeface="+mn-ea"/>
              </a:rPr>
              <a:t>中英双语</a:t>
            </a:r>
            <a:r>
              <a:rPr lang="zh-CN" altLang="en-US" sz="2400">
                <a:solidFill>
                  <a:schemeClr val="tx1"/>
                </a:solidFill>
                <a:uFillTx/>
                <a:latin typeface="Times New Roman" panose="02020503050405090304" charset="0"/>
                <a:ea typeface="宋体-简" panose="02010800040101010101" charset="-122"/>
                <a:sym typeface="+mn-ea"/>
              </a:rPr>
              <a:t>切换</a:t>
            </a:r>
            <a:r>
              <a:rPr lang="en-US" altLang="zh-CN" sz="2400">
                <a:solidFill>
                  <a:schemeClr val="tx1"/>
                </a:solidFill>
                <a:uFillTx/>
                <a:latin typeface="Times New Roman" panose="02020503050405090304" charset="0"/>
                <a:ea typeface="宋体-简" panose="02010800040101010101" charset="-122"/>
                <a:sym typeface="+mn-ea"/>
              </a:rPr>
              <a:t>。</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引入</a:t>
            </a:r>
            <a:r>
              <a:rPr lang="zh-CN" altLang="en-US" sz="2400" b="1">
                <a:solidFill>
                  <a:srgbClr val="FF0000"/>
                </a:solidFill>
                <a:uFillTx/>
                <a:latin typeface="Songti SC Bold" panose="02010800040101010101" charset="-122"/>
                <a:ea typeface="Songti SC Bold" panose="02010800040101010101" charset="-122"/>
                <a:sym typeface="+mn-ea"/>
              </a:rPr>
              <a:t>大语言模型</a:t>
            </a:r>
            <a:r>
              <a:rPr lang="zh-CN" altLang="en-US" sz="2400">
                <a:solidFill>
                  <a:schemeClr val="tx1"/>
                </a:solidFill>
                <a:uFillTx/>
                <a:latin typeface="Times New Roman" panose="02020503050405090304" charset="0"/>
                <a:ea typeface="宋体-简" panose="02010800040101010101" charset="-122"/>
                <a:sym typeface="+mn-ea"/>
              </a:rPr>
              <a:t>技术，深入探索其在</a:t>
            </a:r>
            <a:r>
              <a:rPr lang="en-US" altLang="zh-CN" sz="2400">
                <a:solidFill>
                  <a:schemeClr val="tx1"/>
                </a:solidFill>
                <a:uFillTx/>
                <a:latin typeface="Times New Roman" panose="02020503050405090304" charset="0"/>
                <a:ea typeface="宋体-简" panose="02010800040101010101" charset="-122"/>
                <a:sym typeface="+mn-ea"/>
              </a:rPr>
              <a:t> GitHub </a:t>
            </a:r>
            <a:r>
              <a:rPr lang="zh-CN" altLang="en-US" sz="2400">
                <a:solidFill>
                  <a:schemeClr val="tx1"/>
                </a:solidFill>
                <a:uFillTx/>
                <a:latin typeface="Times New Roman" panose="02020503050405090304" charset="0"/>
                <a:ea typeface="宋体-简" panose="02010800040101010101" charset="-122"/>
                <a:sym typeface="+mn-ea"/>
              </a:rPr>
              <a:t>平台中的</a:t>
            </a:r>
            <a:r>
              <a:rPr lang="zh-CN" altLang="en-US" sz="2400">
                <a:solidFill>
                  <a:srgbClr val="FF0000"/>
                </a:solidFill>
                <a:uFillTx/>
                <a:latin typeface="Times New Roman" panose="02020503050405090304" charset="0"/>
                <a:ea typeface="宋体-简" panose="02010800040101010101" charset="-122"/>
                <a:sym typeface="+mn-ea"/>
              </a:rPr>
              <a:t>智能化</a:t>
            </a:r>
            <a:r>
              <a:rPr lang="zh-CN" altLang="en-US" sz="2400">
                <a:solidFill>
                  <a:schemeClr val="tx1"/>
                </a:solidFill>
                <a:uFillTx/>
                <a:latin typeface="Times New Roman" panose="02020503050405090304" charset="0"/>
                <a:ea typeface="宋体-简" panose="02010800040101010101" charset="-122"/>
                <a:sym typeface="+mn-ea"/>
              </a:rPr>
              <a:t>应用场景，成功实现智能洞察与分析功能。</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r>
              <a:rPr lang="zh-CN" altLang="en-US" sz="2400">
                <a:solidFill>
                  <a:schemeClr val="tx1"/>
                </a:solidFill>
                <a:uFillTx/>
                <a:latin typeface="Times New Roman" panose="02020503050405090304" charset="0"/>
                <a:ea typeface="宋体-简" panose="02010800040101010101" charset="-122"/>
                <a:sym typeface="+mn-ea"/>
              </a:rPr>
              <a:t>此外，还对开源平台中将存储库作为文档网站的文档存储库这一场景进行了探索，</a:t>
            </a:r>
            <a:r>
              <a:rPr lang="zh-CN" altLang="en-US" sz="2400">
                <a:solidFill>
                  <a:srgbClr val="FF0000"/>
                </a:solidFill>
                <a:uFillTx/>
                <a:latin typeface="Times New Roman" panose="02020503050405090304" charset="0"/>
                <a:ea typeface="宋体-简" panose="02010800040101010101" charset="-122"/>
                <a:sym typeface="+mn-ea"/>
              </a:rPr>
              <a:t>优化了文档贡献流程</a:t>
            </a:r>
            <a:r>
              <a:rPr lang="zh-CN" altLang="en-US" sz="2400">
                <a:solidFill>
                  <a:schemeClr val="tx1"/>
                </a:solidFill>
                <a:uFillTx/>
                <a:latin typeface="Times New Roman" panose="02020503050405090304" charset="0"/>
                <a:ea typeface="宋体-简" panose="02010800040101010101" charset="-122"/>
                <a:sym typeface="+mn-ea"/>
              </a:rPr>
              <a:t>，简化操作，实现了</a:t>
            </a:r>
            <a:r>
              <a:rPr lang="zh-CN" altLang="en-US" sz="2400">
                <a:solidFill>
                  <a:srgbClr val="FF0000"/>
                </a:solidFill>
                <a:uFillTx/>
                <a:latin typeface="Times New Roman" panose="02020503050405090304" charset="0"/>
                <a:ea typeface="宋体-简" panose="02010800040101010101" charset="-122"/>
                <a:sym typeface="+mn-ea"/>
              </a:rPr>
              <a:t>自动化</a:t>
            </a:r>
            <a:r>
              <a:rPr lang="zh-CN" altLang="en-US" sz="2400">
                <a:solidFill>
                  <a:schemeClr val="tx1"/>
                </a:solidFill>
                <a:uFillTx/>
                <a:latin typeface="Times New Roman" panose="02020503050405090304" charset="0"/>
                <a:ea typeface="宋体-简" panose="02010800040101010101" charset="-122"/>
                <a:sym typeface="+mn-ea"/>
              </a:rPr>
              <a:t>运营的目标。</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endParaRPr lang="zh-CN" altLang="en-US" sz="2400">
              <a:uFillTx/>
              <a:latin typeface="Times New Roman" panose="02020503050405090304" charset="0"/>
              <a:ea typeface="宋体-简" panose="02010800040101010101" charset="-122"/>
              <a:sym typeface="+mn-ea"/>
            </a:endParaRPr>
          </a:p>
          <a:p>
            <a:pPr indent="457200" algn="l">
              <a:buClrTx/>
              <a:buSzTx/>
              <a:buNone/>
            </a:pPr>
            <a:r>
              <a:rPr lang="zh-CN" altLang="en-US" sz="2400">
                <a:uFillTx/>
                <a:latin typeface="Times New Roman" panose="02020503050405090304" charset="0"/>
                <a:ea typeface="宋体-简" panose="02010800040101010101" charset="-122"/>
                <a:sym typeface="+mn-ea"/>
              </a:rPr>
              <a:t>本工具共提供</a:t>
            </a:r>
            <a:r>
              <a:rPr lang="zh-CN" altLang="en-US" sz="2400">
                <a:solidFill>
                  <a:srgbClr val="FF0000"/>
                </a:solidFill>
                <a:uFillTx/>
                <a:latin typeface="Times New Roman" panose="02020503050405090304" charset="0"/>
                <a:ea typeface="宋体-简" panose="02010800040101010101" charset="-122"/>
                <a:sym typeface="+mn-ea"/>
              </a:rPr>
              <a:t>超</a:t>
            </a:r>
            <a:r>
              <a:rPr lang="en-US" altLang="zh-CN" sz="2400">
                <a:solidFill>
                  <a:srgbClr val="FF0000"/>
                </a:solidFill>
                <a:uFillTx/>
                <a:latin typeface="Times New Roman" panose="02020503050405090304" charset="0"/>
                <a:ea typeface="宋体-简" panose="02010800040101010101" charset="-122"/>
                <a:sym typeface="+mn-ea"/>
              </a:rPr>
              <a:t>20</a:t>
            </a:r>
            <a:r>
              <a:rPr lang="zh-CN" altLang="en-US" sz="2400">
                <a:solidFill>
                  <a:srgbClr val="FF0000"/>
                </a:solidFill>
                <a:uFillTx/>
                <a:latin typeface="Times New Roman" panose="02020503050405090304" charset="0"/>
                <a:ea typeface="宋体-简" panose="02010800040101010101" charset="-122"/>
                <a:sym typeface="+mn-ea"/>
              </a:rPr>
              <a:t>种</a:t>
            </a:r>
            <a:r>
              <a:rPr lang="zh-CN" altLang="en-US" sz="2400">
                <a:uFillTx/>
                <a:latin typeface="Times New Roman" panose="02020503050405090304" charset="0"/>
                <a:ea typeface="宋体-简" panose="02010800040101010101" charset="-122"/>
                <a:sym typeface="+mn-ea"/>
              </a:rPr>
              <a:t>不同的功能</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其中</a:t>
            </a:r>
            <a:r>
              <a:rPr lang="en-US" altLang="zh-CN" sz="2400">
                <a:solidFill>
                  <a:srgbClr val="FF0000"/>
                </a:solidFill>
                <a:uFillTx/>
                <a:latin typeface="Times New Roman" panose="02020503050405090304" charset="0"/>
                <a:ea typeface="宋体-简" panose="02010800040101010101" charset="-122"/>
                <a:sym typeface="+mn-ea"/>
              </a:rPr>
              <a:t>16</a:t>
            </a:r>
            <a:r>
              <a:rPr lang="zh-CN" altLang="en-US" sz="2400">
                <a:solidFill>
                  <a:srgbClr val="FF0000"/>
                </a:solidFill>
                <a:uFillTx/>
                <a:latin typeface="Times New Roman" panose="02020503050405090304" charset="0"/>
                <a:ea typeface="宋体-简" panose="02010800040101010101" charset="-122"/>
                <a:sym typeface="+mn-ea"/>
              </a:rPr>
              <a:t>种不同的可视化图表</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以及</a:t>
            </a:r>
            <a:r>
              <a:rPr lang="en-US" altLang="zh-CN" sz="2400">
                <a:solidFill>
                  <a:srgbClr val="FF0000"/>
                </a:solidFill>
                <a:uFillTx/>
                <a:latin typeface="Times New Roman" panose="02020503050405090304" charset="0"/>
                <a:ea typeface="宋体-简" panose="02010800040101010101" charset="-122"/>
                <a:sym typeface="+mn-ea"/>
              </a:rPr>
              <a:t>2</a:t>
            </a:r>
            <a:r>
              <a:rPr lang="zh-CN" altLang="en-US" sz="2400">
                <a:solidFill>
                  <a:srgbClr val="FF0000"/>
                </a:solidFill>
                <a:uFillTx/>
                <a:latin typeface="Times New Roman" panose="02020503050405090304" charset="0"/>
                <a:ea typeface="宋体-简" panose="02010800040101010101" charset="-122"/>
                <a:sym typeface="+mn-ea"/>
              </a:rPr>
              <a:t>种</a:t>
            </a:r>
            <a:r>
              <a:rPr lang="zh-CN" altLang="en-US" sz="2400">
                <a:uFillTx/>
                <a:latin typeface="Times New Roman" panose="02020503050405090304" charset="0"/>
                <a:ea typeface="宋体-简" panose="02010800040101010101" charset="-122"/>
                <a:sym typeface="+mn-ea"/>
              </a:rPr>
              <a:t>项目和开发者深入洞察信息的展示</a:t>
            </a:r>
            <a:r>
              <a:rPr lang="en-US" altLang="zh-CN" sz="2400">
                <a:uFillTx/>
                <a:latin typeface="Times New Roman" panose="02020503050405090304" charset="0"/>
                <a:ea typeface="宋体-简" panose="02010800040101010101" charset="-122"/>
                <a:sym typeface="+mn-ea"/>
              </a:rPr>
              <a:t>，</a:t>
            </a:r>
            <a:r>
              <a:rPr lang="zh-CN" altLang="en-US" sz="2400">
                <a:uFillTx/>
                <a:latin typeface="Times New Roman" panose="02020503050405090304" charset="0"/>
                <a:ea typeface="宋体-简" panose="02010800040101010101" charset="-122"/>
                <a:sym typeface="+mn-ea"/>
              </a:rPr>
              <a:t>为项目和开发者提供全方位不同纬度的洞察信息可视化</a:t>
            </a:r>
            <a:r>
              <a:rPr lang="en-US" altLang="zh-CN" sz="2400">
                <a:uFillTx/>
                <a:latin typeface="Times New Roman" panose="02020503050405090304" charset="0"/>
                <a:ea typeface="宋体-简" panose="02010800040101010101" charset="-122"/>
                <a:sym typeface="+mn-ea"/>
              </a:rPr>
              <a:t>。</a:t>
            </a:r>
            <a:r>
              <a:rPr lang="zh-CN" altLang="en-US" sz="2400">
                <a:solidFill>
                  <a:schemeClr val="tx1"/>
                </a:solidFill>
                <a:uFillTx/>
                <a:latin typeface="Times New Roman" panose="02020503050405090304" charset="0"/>
                <a:ea typeface="宋体-简" panose="02010800040101010101" charset="-122"/>
                <a:sym typeface="+mn-ea"/>
              </a:rPr>
              <a:t>集成大语言功能的</a:t>
            </a:r>
            <a:r>
              <a:rPr lang="en-US" altLang="zh-CN" sz="2400">
                <a:solidFill>
                  <a:srgbClr val="FF0000"/>
                </a:solidFill>
                <a:uFillTx/>
                <a:latin typeface="Times New Roman" panose="02020503050405090304" charset="0"/>
                <a:ea typeface="宋体-简" panose="02010800040101010101" charset="-122"/>
                <a:sym typeface="+mn-ea"/>
              </a:rPr>
              <a:t>OSS-GPT</a:t>
            </a:r>
            <a:r>
              <a:rPr lang="zh-CN" altLang="en-US" sz="2400">
                <a:solidFill>
                  <a:srgbClr val="FF0000"/>
                </a:solidFill>
                <a:uFillTx/>
                <a:latin typeface="Times New Roman" panose="02020503050405090304" charset="0"/>
                <a:ea typeface="宋体-简" panose="02010800040101010101" charset="-122"/>
                <a:sym typeface="+mn-ea"/>
              </a:rPr>
              <a:t>功能</a:t>
            </a:r>
            <a:r>
              <a:rPr lang="zh-CN" altLang="en-US" sz="2400">
                <a:uFillTx/>
                <a:latin typeface="Times New Roman" panose="02020503050405090304" charset="0"/>
                <a:ea typeface="宋体-简" panose="02010800040101010101" charset="-122"/>
                <a:sym typeface="+mn-ea"/>
              </a:rPr>
              <a:t>提供基础开放领域问答、项目文档摘要生成、自动代码注释生成以及自动化项目洞察分析</a:t>
            </a:r>
            <a:r>
              <a:rPr lang="zh-CN" altLang="en-US" sz="2400">
                <a:uFillTx/>
                <a:latin typeface="Times New Roman" panose="02020503050405090304" charset="0"/>
                <a:ea typeface="宋体-简" panose="02010800040101010101" charset="-122"/>
                <a:sym typeface="+mn-ea"/>
              </a:rPr>
              <a:t>能力，以及一项</a:t>
            </a:r>
            <a:r>
              <a:rPr lang="zh-CN" altLang="en-US" sz="2400">
                <a:solidFill>
                  <a:srgbClr val="FF0000"/>
                </a:solidFill>
                <a:uFillTx/>
                <a:latin typeface="Times New Roman" panose="02020503050405090304" charset="0"/>
                <a:ea typeface="宋体-简" panose="02010800040101010101" charset="-122"/>
                <a:sym typeface="+mn-ea"/>
              </a:rPr>
              <a:t>自动化文档贡献功能</a:t>
            </a:r>
            <a:r>
              <a:rPr lang="en-US" altLang="zh-CN" sz="2400">
                <a:solidFill>
                  <a:srgbClr val="FF0000"/>
                </a:solidFill>
                <a:uFillTx/>
                <a:latin typeface="Times New Roman" panose="02020503050405090304" charset="0"/>
                <a:ea typeface="宋体-简" panose="02010800040101010101" charset="-122"/>
                <a:sym typeface="+mn-ea"/>
              </a:rPr>
              <a:t>Fast-PR</a:t>
            </a:r>
            <a:r>
              <a:rPr lang="en-US" altLang="zh-CN" sz="2400">
                <a:uFillTx/>
                <a:latin typeface="Times New Roman" panose="02020503050405090304" charset="0"/>
                <a:ea typeface="宋体-简" panose="02010800040101010101" charset="-122"/>
                <a:sym typeface="+mn-ea"/>
              </a:rPr>
              <a:t>。</a:t>
            </a:r>
            <a:endParaRPr lang="zh-CN" altLang="en-US" sz="2400">
              <a:solidFill>
                <a:schemeClr val="tx1"/>
              </a:solidFill>
              <a:uFillTx/>
              <a:latin typeface="Times New Roman" panose="02020503050405090304" charset="0"/>
              <a:ea typeface="宋体-简" panose="02010800040101010101" charset="-122"/>
              <a:sym typeface="+mn-ea"/>
            </a:endParaRPr>
          </a:p>
          <a:p>
            <a:pPr indent="457200" algn="l">
              <a:buClrTx/>
              <a:buSzTx/>
              <a:buNone/>
            </a:pPr>
            <a:endParaRPr lang="zh-CN" altLang="en-US" sz="2400">
              <a:solidFill>
                <a:schemeClr val="tx1"/>
              </a:solidFill>
              <a:uFillTx/>
              <a:latin typeface="Times New Roman" panose="02020503050405090304" charset="0"/>
              <a:ea typeface="宋体-简" panose="02010800040101010101" charset="-122"/>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3"/>
</p:tagLst>
</file>

<file path=ppt/tags/tag100.xml><?xml version="1.0" encoding="utf-8"?>
<p:tagLst xmlns:p="http://schemas.openxmlformats.org/presentationml/2006/main">
  <p:tag name="KSO_WM_UNIT_TYPE" val="l_h_i"/>
  <p:tag name="KSO_WM_UNIT_SUBTYPE" val="d"/>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UNIT_TYPE" val="l_h_i"/>
  <p:tag name="KSO_WM_UNIT_SUBTYPE" val="d"/>
  <p:tag name="KSO_WM_UNIT_INDEX" val="1_5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103.xml><?xml version="1.0" encoding="utf-8"?>
<p:tagLst xmlns:p="http://schemas.openxmlformats.org/presentationml/2006/main">
  <p:tag name="KSO_WM_UNIT_TYPE" val="l_h_f"/>
  <p:tag name="KSO_WM_UNIT_INDEX" val="1_5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8601_6*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FILL_FORE_SCHEMECOLOR_INDEX" val="13"/>
  <p:tag name="KSO_WM_UNIT_FILL_TYPE" val="1"/>
  <p:tag name="KSO_WM_UNIT_TEXT_FILL_FORE_SCHEMECOLOR_INDEX" val="2"/>
  <p:tag name="KSO_WM_UNIT_TEXT_FILL_TYPE" val="1"/>
  <p:tag name="KSO_WM_UNIT_USESOURCEFORMAT_APPLY" val="0"/>
</p:tagLst>
</file>

<file path=ppt/tags/tag105.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6"/>
  <p:tag name="KSO_WM_DIAGRAM_GROUP_CODE" val="l1-1"/>
  <p:tag name="KSO_WM_BEAUTIFY_FLAG" val="#wm#"/>
  <p:tag name="KSO_WM_TEMPLATE_INDEX" val="20238601"/>
  <p:tag name="KSO_WM_TEMPLATE_CATEGORY" val="custom"/>
  <p:tag name="KSO_WM_SLIDE_INDEX" val="6"/>
  <p:tag name="KSO_WM_SLIDE_ID" val="custom20238601_6"/>
  <p:tag name="KSO_WM_TEMPLATE_MASTER_TYPE" val="0"/>
  <p:tag name="KSO_WM_SLIDE_LAYOUT" val="a_l"/>
  <p:tag name="KSO_WM_SLIDE_LAYOUT_CNT" val="1_1"/>
  <p:tag name="KSO_WM_SLIDE_DIAGTYPE" val="l"/>
  <p:tag name="KSO_WM_SPECIAL_SOURCE" val="bdnull"/>
</p:tagLst>
</file>

<file path=ppt/tags/tag106.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107.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108.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10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ags/tag110.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1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12.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1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16.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117.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118.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6"/>
</p:tagLst>
</file>

<file path=ppt/tags/tag12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24.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27.xml><?xml version="1.0" encoding="utf-8"?>
<p:tagLst xmlns:p="http://schemas.openxmlformats.org/presentationml/2006/main">
  <p:tag name="TABLE_ENDDRAG_ORIGIN_RECT" val="279*256"/>
  <p:tag name="TABLE_ENDDRAG_RECT" val="28*134*279*256"/>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1.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2.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3.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4.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5.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6.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2.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3.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5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TABLE_ENDDRAG_ORIGIN_RECT" val="256*285"/>
  <p:tag name="TABLE_ENDDRAG_RECT" val="57*170*256*285"/>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1.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2.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3.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4.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5.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6.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7.xml><?xml version="1.0" encoding="utf-8"?>
<p:tagLst xmlns:p="http://schemas.openxmlformats.org/presentationml/2006/main">
  <p:tag name="KSO_WM_UNIT_TYPE" val="l_h_i"/>
  <p:tag name="KSO_WM_UNIT_SUBTYPE" val="d"/>
  <p:tag name="KSO_WM_UNIT_INDEX" val="1_2_3"/>
  <p:tag name="KSO_WM_BEAUTIFY_FLAG" val=""/>
  <p:tag name="KSO_WM_TAG_VERSION" val="3.0"/>
  <p:tag name="KSO_WM_DIAGRAM_VERSION" val="3"/>
  <p:tag name="KSO_WM_DIAGRAM_GROUP_CODE" val="l1-1"/>
  <p:tag name="KSO_WM_DIAGRAM_COLOR_TRICK" val="1"/>
  <p:tag name="KSO_WM_DIAGRAM_COLOR_TEXT_CAN_REMOVE" val="n"/>
  <p:tag name="KSO_WM_UNIT_ID" val="custom20235953_4*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53"/>
  <p:tag name="KSO_WM_TEMPLATE_CATEGORY" val="custom"/>
  <p:tag name="KSO_WM_DIAGRAM_MAX_ITEMCNT" val="6"/>
  <p:tag name="KSO_WM_DIAGRAM_MIN_ITEMCNT" val="2"/>
  <p:tag name="KSO_WM_DIAGRAM_VIRTUALLY_FRAME" val="{&quot;height&quot;:276.2495422363281,&quot;left&quot;:64.62314844326711,&quot;top&quot;:194.99999266136348,&quot;width&quot;:829.2518920898438}"/>
  <p:tag name="KSO_WM_DIAGRAM_COLOR_MATCH_VALUE" val="{&quot;shape&quot;:{&quot;fill&quot;:{&quot;gradient&quot;:[{&quot;brightness&quot;:0,&quot;colorType&quot;:1,&quot;foreColorIndex&quot;:7,&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8.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6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TABLE_ENDDRAG_ORIGIN_RECT" val="256*285"/>
  <p:tag name="TABLE_ENDDRAG_RECT" val="57*170*256*285"/>
</p:tagLst>
</file>

<file path=ppt/tags/tag171.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7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TABLE_ENDDRAG_ORIGIN_RECT" val="256*285"/>
  <p:tag name="TABLE_ENDDRAG_RECT" val="57*170*256*285"/>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77.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178.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179.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1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TABLE_ENDDRAG_ORIGIN_RECT" val="402*93"/>
  <p:tag name="TABLE_ENDDRAG_RECT" val="292*187*402*93"/>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5387*108.231"/>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717_1"/>
  <p:tag name="KSO_WM_SLIDE_ITEM_CNT" val="4"/>
  <p:tag name="resource_record_key" val="{&quot;10&quot;:[50046314,21564113],&quot;19&quot;:[20344228],&quot;65&quot;:[20238601],&quot;70&quot;:[3322085]}"/>
</p:tagLst>
</file>

<file path=ppt/tags/tag18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5387*108.231"/>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717_1"/>
  <p:tag name="KSO_WM_SLIDE_ITEM_CNT" val="4"/>
  <p:tag name="resource_record_key" val="{&quot;10&quot;:[50046314,21564113],&quot;19&quot;:[20344228],&quot;65&quot;:[20238601],&quot;70&quot;:[3322085]}"/>
</p:tagLst>
</file>

<file path=ppt/tags/tag18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5387*108.231"/>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717_1"/>
  <p:tag name="KSO_WM_SLIDE_ITEM_CNT" val="4"/>
  <p:tag name="resource_record_key" val="{&quot;10&quot;:[50046314,21564113],&quot;19&quot;:[20344228],&quot;65&quot;:[20238601],&quot;70&quot;:[3322085]}"/>
</p:tagLst>
</file>

<file path=ppt/tags/tag18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5387*108.231"/>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717_1"/>
  <p:tag name="KSO_WM_SLIDE_ITEM_CNT" val="4"/>
  <p:tag name="resource_record_key" val="{&quot;10&quot;:[50046314,21564113],&quot;19&quot;:[20344228],&quot;65&quot;:[20238601],&quot;70&quot;:[3322085]}"/>
</p:tagLst>
</file>

<file path=ppt/tags/tag19.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5387*108.231"/>
  <p:tag name="KSO_WM_SLIDE_LAYOUT" val="a_d_l"/>
  <p:tag name="KSO_WM_SLIDE_LAYOUT_CNT" val="1_1_1"/>
  <p:tag name="KSO_WM_SPECIAL_SOURCE" val="bdnull"/>
  <p:tag name="KSO_WM_DIAGRAM_GROUP_CODE" val="l1-1"/>
  <p:tag name="KSO_WM_SLIDE_DIAGTYPE" val="l"/>
  <p:tag name="KSO_WM_TEMPLATE_INDEX" val="20238601"/>
  <p:tag name="KSO_WM_TEMPLATE_SUBCATEGORY" val="0"/>
  <p:tag name="KSO_WM_SLIDE_INDEX" val="1"/>
  <p:tag name="KSO_WM_TAG_VERSION" val="3.0"/>
  <p:tag name="KSO_WM_SLIDE_ID" val="custom20231717_1"/>
  <p:tag name="KSO_WM_SLIDE_ITEM_CNT" val="4"/>
  <p:tag name="resource_record_key" val="{&quot;10&quot;:[50046314,21564113],&quot;19&quot;:[20344228],&quot;65&quot;:[20238601],&quot;70&quot;:[3322085]}"/>
</p:tagLst>
</file>

<file path=ppt/tags/tag192.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193.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194.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20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5*a*1"/>
  <p:tag name="KSO_WM_TEMPLATE_CATEGORY" val="diagram"/>
  <p:tag name="KSO_WM_TEMPLATE_INDEX" val="2023318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SLIDE_ID" val="diagram20233184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custom"/>
  <p:tag name="KSO_WM_TEMPLATE_INDEX" val="20238601"/>
  <p:tag name="KSO_WM_SLIDE_TYPE" val="text"/>
  <p:tag name="KSO_WM_SLIDE_SUBTYPE" val="diag"/>
  <p:tag name="KSO_WM_SLIDE_SIZE" val="743.886*334.609"/>
  <p:tag name="KSO_WM_SLIDE_POSITION" val="108.05*145.011"/>
  <p:tag name="KSO_WM_SLIDE_LAYOUT" val="a_l"/>
  <p:tag name="KSO_WM_SLIDE_LAYOUT_CNT" val="1_1"/>
  <p:tag name="KSO_WM_SPECIAL_SOURCE" val="bdnull"/>
  <p:tag name="KSO_WM_DIAGRAM_GROUP_CODE" val="l1-1"/>
  <p:tag name="KSO_WM_SLIDE_DIAGTYPE" val="l"/>
</p:tagLst>
</file>

<file path=ppt/tags/tag22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860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11_1*i*1"/>
  <p:tag name="KSO_WM_TEMPLATE_CATEGORY" val="custom"/>
  <p:tag name="KSO_WM_TEMPLATE_INDEX" val="20232411"/>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24.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11"/>
  <p:tag name="KSO_WM_UNIT_ID" val="custom20232411_1*a*1"/>
  <p:tag name="KSO_WM_UNIT_TEXT_FILL_FORE_SCHEMECOLOR_INDEX" val="13"/>
  <p:tag name="KSO_WM_UNIT_TEXT_FILL_TYPE" val="1"/>
  <p:tag name="KSO_WM_UNIT_USESOURCEFORMAT_APPLY" val="0"/>
  <p:tag name="KSO_WM_UNIT_PRESET_TEXT" val="单击此处添加标题"/>
</p:tagLst>
</file>

<file path=ppt/tags/tag22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518.283*326.843"/>
  <p:tag name="KSO_WM_SLIDE_POSITION" val="404.208*179.523"/>
  <p:tag name="KSO_WM_ASSIST_SLIDE" val="1"/>
  <p:tag name="KSO_WM_DIAGRAM_GROUP_CODE" val="l1-1"/>
  <p:tag name="KSO_WM_SLIDE_DIAGTYPE" val="l"/>
  <p:tag name="KSO_WM_SLIDE_SUBTYPE" val="picTxt"/>
  <p:tag name="KSO_WM_TEMPLATE_INDEX" val="20238601"/>
  <p:tag name="KSO_WM_TEMPLATE_SUBCATEGORY" val="0"/>
  <p:tag name="KSO_WM_SLIDE_INDEX" val="1"/>
  <p:tag name="KSO_WM_TAG_VERSION" val="3.0"/>
  <p:tag name="KSO_WM_SLIDE_ID" val="custom20232411_1"/>
  <p:tag name="KSO_WM_SLIDE_ITEM_CN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2*a*1"/>
  <p:tag name="KSO_WM_TEMPLATE_CATEGORY" val="diagram"/>
  <p:tag name="KSO_WM_TEMPLATE_INDEX" val="20233337"/>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SLIDE_ID" val="diagram2023333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8601"/>
  <p:tag name="KSO_WM_SLIDE_TYPE" val="text"/>
  <p:tag name="KSO_WM_SLIDE_SUBTYPE" val="diag"/>
  <p:tag name="KSO_WM_SLIDE_SIZE" val="850.483*348.597"/>
  <p:tag name="KSO_WM_SLIDE_POSITION" val="54.8*141.874"/>
  <p:tag name="KSO_WM_SLIDE_LAYOUT" val="a_l"/>
  <p:tag name="KSO_WM_SLIDE_LAYOUT_CNT" val="1_1"/>
  <p:tag name="KSO_WM_SPECIAL_SOURCE" val="bdnull"/>
  <p:tag name="KSO_WM_DIAGRAM_GROUP_CODE" val="l1-1"/>
  <p:tag name="KSO_WM_SLIDE_DIAGTYPE" val="l"/>
</p:tagLst>
</file>

<file path=ppt/tags/tag228.xml><?xml version="1.0" encoding="utf-8"?>
<p:tagLst xmlns:p="http://schemas.openxmlformats.org/presentationml/2006/main">
  <p:tag name="KSO_WM_UNIT_TYPE" val="a"/>
  <p:tag name="KSO_WM_UNIT_INDEX" val="1"/>
  <p:tag name="KSO_WM_BEAUTIFY_FLAG" val="#wm#"/>
  <p:tag name="KSO_WM_TAG_VERSION" val="3.0"/>
  <p:tag name="KSO_WM_UNIT_ID" val="custom2023860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10;添加章节标题"/>
  <p:tag name="KSO_WM_UNIT_TEXT_TYPE" val="1"/>
</p:tagLst>
</file>

<file path=ppt/tags/tag229.xml><?xml version="1.0" encoding="utf-8"?>
<p:tagLst xmlns:p="http://schemas.openxmlformats.org/presentationml/2006/main">
  <p:tag name="KSO_WM_UNIT_TYPE" val="e"/>
  <p:tag name="KSO_WM_UNIT_INDEX" val="1"/>
  <p:tag name="KSO_WM_BEAUTIFY_FLAG" val="#wm#"/>
  <p:tag name="KSO_WM_TAG_VERSION" val="3.0"/>
  <p:tag name="KSO_WM_UNIT_ID" val="custom2023860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23.xml><?xml version="1.0" encoding="utf-8"?>
<p:tagLst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7"/>
  <p:tag name="KSO_WM_SLIDE_ID" val="custom20238601_7"/>
  <p:tag name="KSO_WM_TEMPLATE_MASTER_TYPE" val="0"/>
  <p:tag name="KSO_WM_SLIDE_LAYOUT" val="a_e"/>
  <p:tag name="KSO_WM_SLIDE_LAYOUT_CNT" val="1_1"/>
  <p:tag name="KSO_WM_SPECIAL_SOURCE" val="bdnull"/>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2*a*1"/>
  <p:tag name="KSO_WM_TEMPLATE_CATEGORY" val="diagram"/>
  <p:tag name="KSO_WM_TEMPLATE_INDEX" val="20233337"/>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SLIDE_ID" val="diagram2023333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8601"/>
  <p:tag name="KSO_WM_SLIDE_TYPE" val="text"/>
  <p:tag name="KSO_WM_SLIDE_SUBTYPE" val="diag"/>
  <p:tag name="KSO_WM_SLIDE_SIZE" val="850.483*348.597"/>
  <p:tag name="KSO_WM_SLIDE_POSITION" val="54.8*141.874"/>
  <p:tag name="KSO_WM_SLIDE_LAYOUT" val="a_l"/>
  <p:tag name="KSO_WM_SLIDE_LAYOUT_CNT" val="1_1"/>
  <p:tag name="KSO_WM_SPECIAL_SOURCE" val="bdnull"/>
  <p:tag name="KSO_WM_DIAGRAM_GROUP_CODE" val="l1-1"/>
  <p:tag name="KSO_WM_SLIDE_DIAGTYPE" val="l"/>
</p:tagLst>
</file>

<file path=ppt/tags/tag233.xml><?xml version="1.0" encoding="utf-8"?>
<p:tagLst xmlns:p="http://schemas.openxmlformats.org/presentationml/2006/main">
  <p:tag name="KSO_WM_UNIT_TYPE" val="a"/>
  <p:tag name="KSO_WM_UNIT_INDEX" val="1"/>
  <p:tag name="KSO_WM_BEAUTIFY_FLAG" val="#wm#"/>
  <p:tag name="KSO_WM_TAG_VERSION" val="3.0"/>
  <p:tag name="KSO_WM_UNIT_ID" val="custom20238601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Lst>
</file>

<file path=ppt/tags/tag234.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8601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Lst>
</file>

<file path=ppt/tags/tag235.xml><?xml version="1.0" encoding="utf-8"?>
<p:tagLst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8601"/>
  <p:tag name="KSO_WM_TEMPLATE_CATEGORY" val="custom"/>
  <p:tag name="KSO_WM_SLIDE_INDEX" val="9"/>
  <p:tag name="KSO_WM_SLIDE_ID" val="custom20238601_9"/>
  <p:tag name="KSO_WM_TEMPLATE_MASTER_TYPE" val="0"/>
  <p:tag name="KSO_WM_SLIDE_LAYOUT" val="a_b_f"/>
  <p:tag name="KSO_WM_SLIDE_LAYOUT_CNT" val="1_1_1"/>
  <p:tag name="KSO_WM_SPECIAL_SOURCE" val="bdnull"/>
</p:tagLst>
</file>

<file path=ppt/tags/tag236.xml><?xml version="1.0" encoding="utf-8"?>
<p:tagLst xmlns:p="http://schemas.openxmlformats.org/presentationml/2006/main">
  <p:tag name="resource_record_key" val="{&quot;10&quot;:[3504332,4589017,50046314,21564113],&quot;19&quot;:[20344228],&quot;65&quot;:[20238601],&quot;70&quot;:[3314141,3322085]}"/>
</p:tagLst>
</file>

<file path=ppt/tags/tag24.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3"/>
</p:tagLst>
</file>

<file path=ppt/tags/tag28.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8"/>
</p:tagLst>
</file>

<file path=ppt/tags/tag38.xml><?xml version="1.0" encoding="utf-8"?>
<p:tagLst xmlns:p="http://schemas.openxmlformats.org/presentationml/2006/main">
  <p:tag name="KSO_WM_UNIT_TYPE" val="e"/>
  <p:tag name="KSO_WM_UNIT_INDEX" val="1"/>
  <p:tag name="KSO_WM_BEAUTIFY_FLAG" val="#wm#"/>
  <p:tag name="KSO_WM_TAG_VERSION" val="3.0"/>
  <p:tag name="KSO_WM_UNIT_PRESET_TEXT" val="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2"/>
</p:tagLst>
</file>

<file path=ppt/tags/tag3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6.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47.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8.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49.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4.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41"/>
</p:tagLst>
</file>

<file path=ppt/tags/tag65.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69.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0"/>
</p:tagLst>
</file>

<file path=ppt/tags/tag79.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5"/>
</p:tagLst>
</file>

<file path=ppt/tags/tag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0"/>
</p:tagLst>
</file>

<file path=ppt/tags/tag81.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8601"/>
</p:tagLst>
</file>

<file path=ppt/tags/tag82.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8601"/>
</p:tagLst>
</file>

<file path=ppt/tags/tag8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UNIT_TYPE" val="i"/>
  <p:tag name="KSO_WM_UNIT_INDEX" val="4"/>
  <p:tag name="KSO_WM_BEAUTIFY_FLAG" val="#wm#"/>
  <p:tag name="KSO_WM_TAG_VERSION" val="3.0"/>
  <p:tag name="KSO_WM_UNIT_ID" val="_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8601"/>
  <p:tag name="KSO_WM_TEMPLATE_CATEGORY" val="custom"/>
  <p:tag name="KSO_WM_TEMPLATE_MASTER_TYPE" val="0"/>
</p:tagLst>
</file>

<file path=ppt/tags/tag91.xml><?xml version="1.0" encoding="utf-8"?>
<p:tagLst xmlns:p="http://schemas.openxmlformats.org/presentationml/2006/main">
  <p:tag name="KSO_WM_UNIT_TYPE" val="a"/>
  <p:tag name="KSO_WM_UNIT_INDEX" val="1"/>
  <p:tag name="KSO_WM_BEAUTIFY_FLAG" val="#wm#"/>
  <p:tag name="KSO_WM_TAG_VERSION" val="3.0"/>
  <p:tag name="KSO_WM_UNIT_ID" val="custom20238601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ISCONTENTSTITLE" val="0"/>
  <p:tag name="KSO_WM_UNIT_PRESET_TEXT" val="单击此处添加文档标题"/>
  <p:tag name="KSO_WM_UNIT_TEXT_TYPE" val="1"/>
</p:tagLst>
</file>

<file path=ppt/tags/tag92.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8601"/>
  <p:tag name="KSO_WM_TEMPLATE_CATEGORY" val="custom"/>
  <p:tag name="KSO_WM_SLIDE_INDEX" val="1"/>
  <p:tag name="KSO_WM_SLIDE_ID" val="custom20238601_1"/>
  <p:tag name="KSO_WM_TEMPLATE_MASTER_TYPE" val="0"/>
  <p:tag name="KSO_WM_SLIDE_LAYOUT" val="a_b_f"/>
  <p:tag name="KSO_WM_SLIDE_LAYOUT_CNT" val="1_1_1"/>
  <p:tag name="KSO_WM_SPECIAL_SOURCE" val="bdnull"/>
</p:tagLst>
</file>

<file path=ppt/tags/tag93.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8601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01"/>
  <p:tag name="KSO_WM_TEMPLATE_CATEGORY" val="custom"/>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UNIT_TYPE" val="l_h_i"/>
  <p:tag name="KSO_WM_UNIT_SUBTYPE" val="d"/>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UNIT_TYPE" val="l_h_i"/>
  <p:tag name="KSO_WM_UNIT_SUBTYPE" val="d"/>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UNIT_TYPE" val="l_h_i"/>
  <p:tag name="KSO_WM_UNIT_SUBTYPE" val="d"/>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99.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8601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8601"/>
  <p:tag name="KSO_WM_TEMPLATE_CATEGORY" val="custom"/>
  <p:tag name="KSO_WM_UNIT_SUBTYPE" val="a"/>
  <p:tag name="KSO_WM_UNIT_PRESET_TEXT" val="单击此处添加目录项标题"/>
  <p:tag name="KSO_WM_UNIT_TEXT_TYPE" val="1"/>
  <p:tag name="KSO_WM_DIAGRAM_MAX_ITEMCNT" val="6"/>
  <p:tag name="KSO_WM_DIAGRAM_MIN_ITEMCNT" val="2"/>
  <p:tag name="KSO_WM_DIAGRAM_VIRTUALLY_FRAME" val="{&quot;height&quot;:362.0719726562519,&quot;left&quot;:393.16134468619276,&quot;top&quot;:95.86401367187496,&quot;width&quot;:533.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简约风线框职场办公">
  <a:themeElements>
    <a:clrScheme name="简约线条">
      <a:dk1>
        <a:srgbClr val="000000"/>
      </a:dk1>
      <a:lt1>
        <a:srgbClr val="FFFFFF"/>
      </a:lt1>
      <a:dk2>
        <a:srgbClr val="0A0A0A"/>
      </a:dk2>
      <a:lt2>
        <a:srgbClr val="F8F8F8"/>
      </a:lt2>
      <a:accent1>
        <a:srgbClr val="768CA4"/>
      </a:accent1>
      <a:accent2>
        <a:srgbClr val="7E809C"/>
      </a:accent2>
      <a:accent3>
        <a:srgbClr val="918199"/>
      </a:accent3>
      <a:accent4>
        <a:srgbClr val="9A9180"/>
      </a:accent4>
      <a:accent5>
        <a:srgbClr val="A68E74"/>
      </a:accent5>
      <a:accent6>
        <a:srgbClr val="A5A377"/>
      </a:accent6>
      <a:hlink>
        <a:srgbClr val="5F5F5F"/>
      </a:hlink>
      <a:folHlink>
        <a:srgbClr val="919191"/>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6412</Words>
  <Application>WPS 演示</Application>
  <PresentationFormat>宽屏</PresentationFormat>
  <Paragraphs>374</Paragraphs>
  <Slides>35</Slides>
  <Notes>1</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35</vt:i4>
      </vt:variant>
    </vt:vector>
  </HeadingPairs>
  <TitlesOfParts>
    <vt:vector size="57" baseType="lpstr">
      <vt:lpstr>Arial</vt:lpstr>
      <vt:lpstr>宋体</vt:lpstr>
      <vt:lpstr>Wingdings</vt:lpstr>
      <vt:lpstr>方正姚体</vt:lpstr>
      <vt:lpstr>Times New Roman</vt:lpstr>
      <vt:lpstr>宋体-简</vt:lpstr>
      <vt:lpstr>Songti SC Bold</vt:lpstr>
      <vt:lpstr>思源黑体 CN Normal</vt:lpstr>
      <vt:lpstr>Times New Roman Bold</vt:lpstr>
      <vt:lpstr>Times New Roman Regular</vt:lpstr>
      <vt:lpstr>微软雅黑</vt:lpstr>
      <vt:lpstr>汉仪旗黑</vt:lpstr>
      <vt:lpstr>微软雅黑</vt:lpstr>
      <vt:lpstr>宋体</vt:lpstr>
      <vt:lpstr>Arial Unicode MS</vt:lpstr>
      <vt:lpstr>汉仪书宋二KW</vt:lpstr>
      <vt:lpstr>汉仪中黑KW</vt:lpstr>
      <vt:lpstr>Calibri</vt:lpstr>
      <vt:lpstr>Helvetica Neue</vt:lpstr>
      <vt:lpstr>思源黑体 CN Normal</vt:lpstr>
      <vt:lpstr>WPS</vt:lpstr>
      <vt:lpstr>简约风线框职场办公</vt:lpstr>
      <vt:lpstr>HyperCRX-IntelliOps： 赋能开源洞察及开源运营的 全面自动化工具</vt:lpstr>
      <vt:lpstr>目录</vt:lpstr>
      <vt:lpstr>背景意义</vt:lpstr>
      <vt:lpstr>HyperCRX-IntelliOps：赋能开源洞察及开源运营的全面自动化工具</vt:lpstr>
      <vt:lpstr>HyperCRX-IntelliOps：赋能开源洞察及开源运营的全面自动化工具</vt:lpstr>
      <vt:lpstr>HyperCRX-IntelliOps：赋能开源洞察及开源运营的全面自动化工具</vt:lpstr>
      <vt:lpstr>项目概述</vt:lpstr>
      <vt:lpstr>HyperCRX-IntelliOps：赋能开源洞察及开源运营的全面自动化工具</vt:lpstr>
      <vt:lpstr>HyperCRX-IntelliOps：赋能开源洞察及开源运营的全面自动化工具</vt:lpstr>
      <vt:lpstr>HyperCRX-IntelliOps：赋能开源洞察及开源运营的全面自动化工具</vt:lpstr>
      <vt:lpstr>HyperCRX-IntelliOps：赋能开源洞察及开源运营的全面自动化工具</vt:lpstr>
      <vt:lpstr>HyperCRX-IntelliOps：赋能开源洞察及开源运营的全面自动化工具</vt:lpstr>
      <vt:lpstr>HyperCRX-IntelliOps：赋能开源洞察及开源运营的全面自动化工具</vt:lpstr>
      <vt:lpstr>技术框架及重难点</vt:lpstr>
      <vt:lpstr>数据机制</vt:lpstr>
      <vt:lpstr>功能注入，按需加载</vt:lpstr>
      <vt:lpstr>功能注入，按需加载</vt:lpstr>
      <vt:lpstr>大语言模型集成</vt:lpstr>
      <vt:lpstr>自动化PR</vt:lpstr>
      <vt:lpstr>功能实现及演示</vt:lpstr>
      <vt:lpstr>开源深度洞察</vt:lpstr>
      <vt:lpstr>开源深度洞察</vt:lpstr>
      <vt:lpstr>开源深度洞察</vt:lpstr>
      <vt:lpstr>智能化开源运营支持和自动化洞察分析</vt:lpstr>
      <vt:lpstr>智能化开源运营支持和自动化洞察分析</vt:lpstr>
      <vt:lpstr>智能化开源运营支持和自动化洞察分析</vt:lpstr>
      <vt:lpstr>智能化开源运营支持和自动化洞察分析</vt:lpstr>
      <vt:lpstr>自动化文档贡献Fast-PR</vt:lpstr>
      <vt:lpstr>演示视频</vt:lpstr>
      <vt:lpstr>应用示例展示1</vt:lpstr>
      <vt:lpstr>应用示例展示2</vt:lpstr>
      <vt:lpstr>应用示例展示3</vt:lpstr>
      <vt:lpstr>开源实践</vt:lpstr>
      <vt:lpstr>开源实践</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王衍童</cp:lastModifiedBy>
  <cp:revision>123</cp:revision>
  <dcterms:created xsi:type="dcterms:W3CDTF">2025-01-02T06:54:36Z</dcterms:created>
  <dcterms:modified xsi:type="dcterms:W3CDTF">2025-01-02T06:54:36Z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2052-6.14.0.8924</vt:lpwstr>
  </property>
  <property fmtid="{D5CDD505-2E9C-101B-9397-08002B2CF9AE}" pid="3" name="ICV">
    <vt:lpwstr>ECB5F3E4AD869F82244960670AC4159F_43</vt:lpwstr>
  </property>
</Properties>
</file>